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23.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1"/>
  </p:sldMasterIdLst>
  <p:notesMasterIdLst>
    <p:notesMasterId r:id="rId17"/>
  </p:notesMasterIdLst>
  <p:sldIdLst>
    <p:sldId id="281" r:id="rId2"/>
    <p:sldId id="260" r:id="rId3"/>
    <p:sldId id="258" r:id="rId4"/>
    <p:sldId id="259" r:id="rId5"/>
    <p:sldId id="262" r:id="rId6"/>
    <p:sldId id="257" r:id="rId7"/>
    <p:sldId id="263" r:id="rId8"/>
    <p:sldId id="279" r:id="rId9"/>
    <p:sldId id="256" r:id="rId10"/>
    <p:sldId id="278" r:id="rId11"/>
    <p:sldId id="261" r:id="rId12"/>
    <p:sldId id="282" r:id="rId13"/>
    <p:sldId id="283" r:id="rId14"/>
    <p:sldId id="284" r:id="rId15"/>
    <p:sldId id="285" r:id="rId16"/>
  </p:sldIdLst>
  <p:sldSz cx="19010313" cy="10972800"/>
  <p:notesSz cx="7077075" cy="93694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955" userDrawn="1">
          <p15:clr>
            <a:srgbClr val="A4A3A4"/>
          </p15:clr>
        </p15:guide>
        <p15:guide id="2" pos="5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6" d="100"/>
          <a:sy n="36" d="100"/>
        </p:scale>
        <p:origin x="-78" y="-696"/>
      </p:cViewPr>
      <p:guideLst>
        <p:guide orient="horz" pos="2955"/>
        <p:guide pos="543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B2FAAFE2-2D2C-4D1C-961E-03302B975A2D}" type="datetimeFigureOut">
              <a:rPr lang="en-US" smtClean="0"/>
              <a:t>12/27/2022</a:t>
            </a:fld>
            <a:endParaRPr lang="en-US" dirty="0"/>
          </a:p>
        </p:txBody>
      </p:sp>
      <p:sp>
        <p:nvSpPr>
          <p:cNvPr id="4" name="Slide Image Placeholder 3"/>
          <p:cNvSpPr>
            <a:spLocks noGrp="1" noRot="1" noChangeAspect="1"/>
          </p:cNvSpPr>
          <p:nvPr>
            <p:ph type="sldImg" idx="2"/>
          </p:nvPr>
        </p:nvSpPr>
        <p:spPr>
          <a:xfrm>
            <a:off x="798513" y="1171575"/>
            <a:ext cx="5480050" cy="31623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5" y="4508500"/>
            <a:ext cx="5661025" cy="36893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525"/>
            <a:ext cx="3067050"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899525"/>
            <a:ext cx="3067050" cy="469900"/>
          </a:xfrm>
          <a:prstGeom prst="rect">
            <a:avLst/>
          </a:prstGeom>
        </p:spPr>
        <p:txBody>
          <a:bodyPr vert="horz" lIns="91440" tIns="45720" rIns="91440" bIns="45720" rtlCol="0" anchor="b"/>
          <a:lstStyle>
            <a:lvl1pPr algn="r">
              <a:defRPr sz="1200"/>
            </a:lvl1pPr>
          </a:lstStyle>
          <a:p>
            <a:fld id="{EEE7DCCC-A965-4883-B066-BDB0B93F02D3}" type="slidenum">
              <a:rPr lang="en-US" smtClean="0"/>
              <a:t>‹N›</a:t>
            </a:fld>
            <a:endParaRPr lang="en-US" dirty="0"/>
          </a:p>
        </p:txBody>
      </p:sp>
    </p:spTree>
    <p:extLst>
      <p:ext uri="{BB962C8B-B14F-4D97-AF65-F5344CB8AC3E}">
        <p14:creationId xmlns:p14="http://schemas.microsoft.com/office/powerpoint/2010/main" val="483124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435806" y="2155114"/>
            <a:ext cx="15940147" cy="12909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435806" y="6879514"/>
            <a:ext cx="15940147" cy="12909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435806" y="2375646"/>
            <a:ext cx="15940147" cy="438912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15045489" y="6510277"/>
            <a:ext cx="1685394" cy="1729443"/>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639639" y="2291557"/>
            <a:ext cx="15540931" cy="4857293"/>
          </a:xfrm>
        </p:spPr>
        <p:txBody>
          <a:bodyPr anchor="ctr">
            <a:noAutofit/>
          </a:bodyPr>
          <a:lstStyle>
            <a:lvl1pPr algn="l">
              <a:lnSpc>
                <a:spcPct val="80000"/>
              </a:lnSpc>
              <a:defRPr sz="14968"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668155" y="7022592"/>
            <a:ext cx="12304425" cy="1711757"/>
          </a:xfrm>
        </p:spPr>
        <p:txBody>
          <a:bodyPr>
            <a:normAutofit/>
          </a:bodyPr>
          <a:lstStyle>
            <a:lvl1pPr marL="0" indent="0" algn="l">
              <a:buNone/>
              <a:defRPr sz="3430">
                <a:solidFill>
                  <a:schemeClr val="tx1"/>
                </a:solidFill>
              </a:defRPr>
            </a:lvl1pPr>
            <a:lvl2pPr marL="712866" indent="0" algn="ctr">
              <a:buNone/>
              <a:defRPr sz="3430"/>
            </a:lvl2pPr>
            <a:lvl3pPr marL="1425732" indent="0" algn="ctr">
              <a:buNone/>
              <a:defRPr sz="3430"/>
            </a:lvl3pPr>
            <a:lvl4pPr marL="2138599" indent="0" algn="ctr">
              <a:buNone/>
              <a:defRPr sz="3118"/>
            </a:lvl4pPr>
            <a:lvl5pPr marL="2851465" indent="0" algn="ctr">
              <a:buNone/>
              <a:defRPr sz="3118"/>
            </a:lvl5pPr>
            <a:lvl6pPr marL="3564331" indent="0" algn="ctr">
              <a:buNone/>
              <a:defRPr sz="3118"/>
            </a:lvl6pPr>
            <a:lvl7pPr marL="4277197" indent="0" algn="ctr">
              <a:buNone/>
              <a:defRPr sz="3118"/>
            </a:lvl7pPr>
            <a:lvl8pPr marL="4990064" indent="0" algn="ctr">
              <a:buNone/>
              <a:defRPr sz="3118"/>
            </a:lvl8pPr>
            <a:lvl9pPr marL="5702930" indent="0" algn="ctr">
              <a:buNone/>
              <a:defRPr sz="3118"/>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813E6E-42A3-45EE-AD38-92A935CF5A96}" type="datetime1">
              <a:rPr lang="en-US" smtClean="0"/>
              <a:t>12/27/2022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4957419" y="6862934"/>
            <a:ext cx="1861533" cy="1024128"/>
          </a:xfrm>
        </p:spPr>
        <p:txBody>
          <a:bodyPr/>
          <a:lstStyle>
            <a:lvl1pPr>
              <a:defRPr sz="4366"/>
            </a:lvl1pPr>
          </a:lstStyle>
          <a:p>
            <a:fld id="{B6F15528-21DE-4FAA-801E-634DDDAF4B2B}" type="slidenum">
              <a:rPr lang="en-US" smtClean="0"/>
              <a:t>‹N›</a:t>
            </a:fld>
            <a:endParaRPr lang="en-US" dirty="0"/>
          </a:p>
        </p:txBody>
      </p:sp>
    </p:spTree>
    <p:extLst>
      <p:ext uri="{BB962C8B-B14F-4D97-AF65-F5344CB8AC3E}">
        <p14:creationId xmlns:p14="http://schemas.microsoft.com/office/powerpoint/2010/main" val="386233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DF4A41-19E5-4D44-BF9B-2B2519732DD6}" type="datetime1">
              <a:rPr lang="en-US" smtClean="0"/>
              <a:t>12/27/2022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298933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7868782"/>
            <a:ext cx="19010313" cy="3104016"/>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379083" y="1960474"/>
            <a:ext cx="14471601" cy="5632704"/>
          </a:xfrm>
        </p:spPr>
        <p:txBody>
          <a:bodyPr anchor="ctr">
            <a:normAutofit/>
          </a:bodyPr>
          <a:lstStyle>
            <a:lvl1pPr>
              <a:lnSpc>
                <a:spcPct val="80000"/>
              </a:lnSpc>
              <a:defRPr sz="12474" b="0"/>
            </a:lvl1pPr>
          </a:lstStyle>
          <a:p>
            <a:r>
              <a:rPr lang="en-US"/>
              <a:t>Click to edit Master title style</a:t>
            </a:r>
            <a:endParaRPr lang="en-US" dirty="0"/>
          </a:p>
        </p:txBody>
      </p:sp>
      <p:sp>
        <p:nvSpPr>
          <p:cNvPr id="3" name="Text Placeholder 2"/>
          <p:cNvSpPr>
            <a:spLocks noGrp="1"/>
          </p:cNvSpPr>
          <p:nvPr>
            <p:ph type="body" idx="1"/>
          </p:nvPr>
        </p:nvSpPr>
        <p:spPr>
          <a:xfrm>
            <a:off x="3376972" y="8032090"/>
            <a:ext cx="14115157" cy="1706880"/>
          </a:xfrm>
        </p:spPr>
        <p:txBody>
          <a:bodyPr anchor="t">
            <a:normAutofit/>
          </a:bodyPr>
          <a:lstStyle>
            <a:lvl1pPr marL="0" indent="0">
              <a:buNone/>
              <a:defRPr sz="3118">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3399632" y="10036455"/>
            <a:ext cx="4123125" cy="584200"/>
          </a:xfrm>
        </p:spPr>
        <p:txBody>
          <a:bodyPr/>
          <a:lstStyle/>
          <a:p>
            <a:fld id="{6B0763FF-3878-4CC4-BA72-8C643C3A0C0C}" type="datetime1">
              <a:rPr lang="en-US" smtClean="0"/>
              <a:t>12/27/2022</a:t>
            </a:fld>
            <a:endParaRPr lang="en-US" dirty="0"/>
          </a:p>
        </p:txBody>
      </p:sp>
      <p:sp>
        <p:nvSpPr>
          <p:cNvPr id="5" name="Footer Placeholder 4"/>
          <p:cNvSpPr>
            <a:spLocks noGrp="1"/>
          </p:cNvSpPr>
          <p:nvPr>
            <p:ph type="ftr" sz="quarter" idx="11"/>
          </p:nvPr>
        </p:nvSpPr>
        <p:spPr>
          <a:xfrm>
            <a:off x="3403376" y="10036455"/>
            <a:ext cx="9866352" cy="584200"/>
          </a:xfrm>
        </p:spPr>
        <p:txBody>
          <a:bodyPr/>
          <a:lstStyle/>
          <a:p>
            <a:endParaRPr lang="en-US" dirty="0"/>
          </a:p>
        </p:txBody>
      </p:sp>
      <p:grpSp>
        <p:nvGrpSpPr>
          <p:cNvPr id="8" name="Group 7"/>
          <p:cNvGrpSpPr/>
          <p:nvPr/>
        </p:nvGrpSpPr>
        <p:grpSpPr>
          <a:xfrm>
            <a:off x="1399265" y="3721357"/>
            <a:ext cx="1685394" cy="1729443"/>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1315538" y="4009813"/>
            <a:ext cx="1852848" cy="1152531"/>
          </a:xfrm>
        </p:spPr>
        <p:txBody>
          <a:bodyPr/>
          <a:lstStyle>
            <a:lvl1pPr>
              <a:defRPr sz="4366"/>
            </a:lvl1pPr>
          </a:lstStyle>
          <a:p>
            <a:fld id="{B6F15528-21DE-4FAA-801E-634DDDAF4B2B}" type="slidenum">
              <a:rPr lang="en-US" smtClean="0"/>
              <a:t>‹N›</a:t>
            </a:fld>
            <a:endParaRPr lang="en-US" dirty="0"/>
          </a:p>
        </p:txBody>
      </p:sp>
    </p:spTree>
    <p:extLst>
      <p:ext uri="{BB962C8B-B14F-4D97-AF65-F5344CB8AC3E}">
        <p14:creationId xmlns:p14="http://schemas.microsoft.com/office/powerpoint/2010/main" val="3363700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68155" y="3511296"/>
            <a:ext cx="7414022" cy="6364224"/>
          </a:xfrm>
        </p:spPr>
        <p:txBody>
          <a:bodyPr/>
          <a:lstStyle>
            <a:lvl1pPr>
              <a:defRPr sz="3118"/>
            </a:lvl1pPr>
            <a:lvl2pPr>
              <a:defRPr sz="2807"/>
            </a:lvl2pPr>
            <a:lvl3pPr>
              <a:defRPr sz="2495"/>
            </a:lvl3pPr>
            <a:lvl4pPr>
              <a:defRPr sz="2495"/>
            </a:lvl4pPr>
            <a:lvl5pPr>
              <a:defRPr sz="2495"/>
            </a:lvl5pPr>
            <a:lvl6pPr>
              <a:defRPr sz="2495"/>
            </a:lvl6pPr>
            <a:lvl7pPr>
              <a:defRPr sz="2495"/>
            </a:lvl7pPr>
            <a:lvl8pPr>
              <a:defRPr sz="2495"/>
            </a:lvl8pPr>
            <a:lvl9pPr>
              <a:defRPr sz="24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923383" y="3511296"/>
            <a:ext cx="7414022" cy="6364224"/>
          </a:xfrm>
        </p:spPr>
        <p:txBody>
          <a:bodyPr/>
          <a:lstStyle>
            <a:lvl1pPr>
              <a:defRPr sz="3118"/>
            </a:lvl1pPr>
            <a:lvl2pPr>
              <a:defRPr sz="2807"/>
            </a:lvl2pPr>
            <a:lvl3pPr>
              <a:defRPr sz="2495"/>
            </a:lvl3pPr>
            <a:lvl4pPr>
              <a:defRPr sz="2495"/>
            </a:lvl4pPr>
            <a:lvl5pPr>
              <a:defRPr sz="2495"/>
            </a:lvl5pPr>
            <a:lvl6pPr>
              <a:defRPr sz="2495"/>
            </a:lvl6pPr>
            <a:lvl7pPr>
              <a:defRPr sz="2495"/>
            </a:lvl7pPr>
            <a:lvl8pPr>
              <a:defRPr sz="2495"/>
            </a:lvl8pPr>
            <a:lvl9pPr>
              <a:defRPr sz="24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597D84-5DA3-42C6-98CA-CF15A9FB5766}" type="datetime1">
              <a:rPr lang="en-US" smtClean="0"/>
              <a:t>12/27/2022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1848423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663402" y="3277210"/>
            <a:ext cx="7414022" cy="1024128"/>
          </a:xfrm>
        </p:spPr>
        <p:txBody>
          <a:bodyPr anchor="ctr">
            <a:normAutofit/>
          </a:bodyPr>
          <a:lstStyle>
            <a:lvl1pPr marL="0" indent="0">
              <a:buNone/>
              <a:defRPr sz="3118" b="1">
                <a:solidFill>
                  <a:schemeClr val="accent1">
                    <a:lumMod val="75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p:cNvSpPr>
            <a:spLocks noGrp="1"/>
          </p:cNvSpPr>
          <p:nvPr>
            <p:ph sz="half" idx="2"/>
          </p:nvPr>
        </p:nvSpPr>
        <p:spPr>
          <a:xfrm>
            <a:off x="1668155" y="4389120"/>
            <a:ext cx="7414022" cy="5266944"/>
          </a:xfrm>
        </p:spPr>
        <p:txBody>
          <a:bodyPr/>
          <a:lstStyle>
            <a:lvl1pPr>
              <a:defRPr sz="3118"/>
            </a:lvl1pPr>
            <a:lvl2pPr>
              <a:defRPr sz="2807"/>
            </a:lvl2pPr>
            <a:lvl3pPr>
              <a:defRPr sz="2495"/>
            </a:lvl3pPr>
            <a:lvl4pPr>
              <a:defRPr sz="2495"/>
            </a:lvl4pPr>
            <a:lvl5pPr>
              <a:defRPr sz="2495"/>
            </a:lvl5pPr>
            <a:lvl6pPr>
              <a:defRPr sz="2495"/>
            </a:lvl6pPr>
            <a:lvl7pPr>
              <a:defRPr sz="2495"/>
            </a:lvl7pPr>
            <a:lvl8pPr>
              <a:defRPr sz="2495"/>
            </a:lvl8pPr>
            <a:lvl9pPr>
              <a:defRPr sz="24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923383" y="3277210"/>
            <a:ext cx="7414022" cy="1024128"/>
          </a:xfrm>
        </p:spPr>
        <p:txBody>
          <a:bodyPr anchor="ctr">
            <a:normAutofit/>
          </a:bodyPr>
          <a:lstStyle>
            <a:lvl1pPr marL="0" indent="0">
              <a:buNone/>
              <a:defRPr sz="3118" b="1">
                <a:solidFill>
                  <a:schemeClr val="accent1">
                    <a:lumMod val="75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p:cNvSpPr>
            <a:spLocks noGrp="1"/>
          </p:cNvSpPr>
          <p:nvPr>
            <p:ph sz="quarter" idx="4"/>
          </p:nvPr>
        </p:nvSpPr>
        <p:spPr>
          <a:xfrm>
            <a:off x="9923383" y="4389120"/>
            <a:ext cx="7414022" cy="5266944"/>
          </a:xfrm>
        </p:spPr>
        <p:txBody>
          <a:bodyPr/>
          <a:lstStyle>
            <a:lvl1pPr>
              <a:defRPr sz="3118"/>
            </a:lvl1pPr>
            <a:lvl2pPr>
              <a:defRPr sz="2807"/>
            </a:lvl2pPr>
            <a:lvl3pPr>
              <a:defRPr sz="2495"/>
            </a:lvl3pPr>
            <a:lvl4pPr>
              <a:defRPr sz="2495"/>
            </a:lvl4pPr>
            <a:lvl5pPr>
              <a:defRPr sz="2495"/>
            </a:lvl5pPr>
            <a:lvl6pPr>
              <a:defRPr sz="2495"/>
            </a:lvl6pPr>
            <a:lvl7pPr>
              <a:defRPr sz="2495"/>
            </a:lvl7pPr>
            <a:lvl8pPr>
              <a:defRPr sz="2495"/>
            </a:lvl8pPr>
            <a:lvl9pPr>
              <a:defRPr sz="24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2DBCD8-AC01-485B-974A-5B5B7B94BD8D}" type="datetime1">
              <a:rPr lang="en-US" smtClean="0"/>
              <a:t>12/27/2022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2208211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7F73E1-9DA6-489D-8F80-91577DA313DF}" type="datetime1">
              <a:rPr lang="en-US" smtClean="0"/>
              <a:t>12/27/2022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373182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465D6-DC4B-4BE6-BB7E-17D4A4B5103F}" type="datetime1">
              <a:rPr lang="en-US" smtClean="0"/>
              <a:t>12/27/2022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3073966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2947564" y="1"/>
            <a:ext cx="6062748" cy="10972798"/>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330982" y="1097280"/>
            <a:ext cx="4990207" cy="2779776"/>
          </a:xfrm>
        </p:spPr>
        <p:txBody>
          <a:bodyPr anchor="b">
            <a:normAutofit/>
          </a:bodyPr>
          <a:lstStyle>
            <a:lvl1pPr>
              <a:defRPr sz="4989" b="1"/>
            </a:lvl1pPr>
          </a:lstStyle>
          <a:p>
            <a:r>
              <a:rPr lang="en-US"/>
              <a:t>Click to edit Master title style</a:t>
            </a:r>
            <a:endParaRPr lang="en-US" dirty="0"/>
          </a:p>
        </p:txBody>
      </p:sp>
      <p:sp>
        <p:nvSpPr>
          <p:cNvPr id="3" name="Content Placeholder 2"/>
          <p:cNvSpPr>
            <a:spLocks noGrp="1"/>
          </p:cNvSpPr>
          <p:nvPr>
            <p:ph idx="1"/>
          </p:nvPr>
        </p:nvSpPr>
        <p:spPr>
          <a:xfrm>
            <a:off x="1306959" y="1097280"/>
            <a:ext cx="10465177" cy="8032090"/>
          </a:xfrm>
        </p:spPr>
        <p:txBody>
          <a:bodyPr/>
          <a:lstStyle>
            <a:lvl1pPr>
              <a:defRPr sz="3118"/>
            </a:lvl1pPr>
            <a:lvl2pPr>
              <a:defRPr sz="2807"/>
            </a:lvl2pPr>
            <a:lvl3pPr>
              <a:defRPr sz="2495"/>
            </a:lvl3pPr>
            <a:lvl4pPr>
              <a:defRPr sz="2495"/>
            </a:lvl4pPr>
            <a:lvl5pPr>
              <a:defRPr sz="2495"/>
            </a:lvl5pPr>
            <a:lvl6pPr>
              <a:defRPr sz="2495"/>
            </a:lvl6pPr>
            <a:lvl7pPr>
              <a:defRPr sz="2495"/>
            </a:lvl7pPr>
            <a:lvl8pPr>
              <a:defRPr sz="2495"/>
            </a:lvl8pPr>
            <a:lvl9pPr>
              <a:defRPr sz="24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330982" y="3877056"/>
            <a:ext cx="4990207" cy="5266944"/>
          </a:xfrm>
        </p:spPr>
        <p:txBody>
          <a:bodyPr>
            <a:normAutofit/>
          </a:bodyPr>
          <a:lstStyle>
            <a:lvl1pPr marL="0" indent="0">
              <a:lnSpc>
                <a:spcPct val="100000"/>
              </a:lnSpc>
              <a:spcBef>
                <a:spcPts val="1559"/>
              </a:spcBef>
              <a:buNone/>
              <a:defRPr sz="2183">
                <a:solidFill>
                  <a:schemeClr val="accent1">
                    <a:lumMod val="75000"/>
                  </a:schemeClr>
                </a:solidFill>
              </a:defRPr>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A023CD0C-5E79-4635-9675-117B856FC14D}" type="datetime1">
              <a:rPr lang="en-US" smtClean="0"/>
              <a:t>12/27/2022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7778081" y="9967490"/>
            <a:ext cx="712887" cy="73152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354266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2947564" y="1"/>
            <a:ext cx="6062748" cy="10972798"/>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330982" y="1097280"/>
            <a:ext cx="4990207" cy="2779776"/>
          </a:xfrm>
        </p:spPr>
        <p:txBody>
          <a:bodyPr anchor="b">
            <a:normAutofit/>
          </a:bodyPr>
          <a:lstStyle>
            <a:lvl1pPr>
              <a:defRPr sz="4989"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947564" cy="10972800"/>
          </a:xfrm>
          <a:solidFill>
            <a:schemeClr val="tx2">
              <a:lumMod val="20000"/>
              <a:lumOff val="80000"/>
            </a:schemeClr>
          </a:solidFill>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dirty="0"/>
              <a:t>Click icon to add picture</a:t>
            </a:r>
          </a:p>
        </p:txBody>
      </p:sp>
      <p:sp>
        <p:nvSpPr>
          <p:cNvPr id="4" name="Text Placeholder 3"/>
          <p:cNvSpPr>
            <a:spLocks noGrp="1"/>
          </p:cNvSpPr>
          <p:nvPr>
            <p:ph type="body" sz="half" idx="2"/>
          </p:nvPr>
        </p:nvSpPr>
        <p:spPr>
          <a:xfrm>
            <a:off x="13330982" y="3877056"/>
            <a:ext cx="4990207" cy="5266944"/>
          </a:xfrm>
        </p:spPr>
        <p:txBody>
          <a:bodyPr>
            <a:normAutofit/>
          </a:bodyPr>
          <a:lstStyle>
            <a:lvl1pPr marL="0" indent="0">
              <a:lnSpc>
                <a:spcPct val="100000"/>
              </a:lnSpc>
              <a:spcBef>
                <a:spcPts val="1559"/>
              </a:spcBef>
              <a:buNone/>
              <a:defRPr sz="2183">
                <a:solidFill>
                  <a:schemeClr val="accent1">
                    <a:lumMod val="75000"/>
                  </a:schemeClr>
                </a:solidFill>
              </a:defRPr>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BC51E50F-7DA6-48AF-99FA-08E7C212DE42}" type="datetime1">
              <a:rPr lang="en-US" smtClean="0"/>
              <a:t>12/27/2022</a:t>
            </a:fld>
            <a:endParaRPr lang="en-US" dirty="0"/>
          </a:p>
        </p:txBody>
      </p:sp>
      <p:grpSp>
        <p:nvGrpSpPr>
          <p:cNvPr id="8" name="Group 7"/>
          <p:cNvGrpSpPr>
            <a:grpSpLocks noChangeAspect="1"/>
          </p:cNvGrpSpPr>
          <p:nvPr/>
        </p:nvGrpSpPr>
        <p:grpSpPr>
          <a:xfrm>
            <a:off x="17778081" y="9967490"/>
            <a:ext cx="712887" cy="73152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1963561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1626B-D0CD-4417-A6F5-399987848CC3}" type="datetime1">
              <a:rPr lang="en-US" smtClean="0"/>
              <a:t>12/27/2022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348915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853440"/>
            <a:ext cx="3980284" cy="90220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63402" y="853440"/>
            <a:ext cx="11703224" cy="9022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10F02B-D730-4E2C-B337-D1CAC76013ED}" type="datetime1">
              <a:rPr lang="en-US" smtClean="0"/>
              <a:t>12/27/2022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175032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68155" y="775411"/>
            <a:ext cx="15683508" cy="25749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68155" y="3394253"/>
            <a:ext cx="15683508" cy="64812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418487" y="10036455"/>
            <a:ext cx="5104269" cy="584200"/>
          </a:xfrm>
          <a:prstGeom prst="rect">
            <a:avLst/>
          </a:prstGeom>
        </p:spPr>
        <p:txBody>
          <a:bodyPr vert="horz" lIns="91440" tIns="45720" rIns="91440" bIns="45720" rtlCol="0" anchor="ctr"/>
          <a:lstStyle>
            <a:lvl1pPr algn="r">
              <a:defRPr sz="1715">
                <a:solidFill>
                  <a:schemeClr val="tx2"/>
                </a:solidFill>
              </a:defRPr>
            </a:lvl1pPr>
          </a:lstStyle>
          <a:p>
            <a:fld id="{A0D9A38A-A803-4263-A6D6-AA5699BF9880}" type="datetime1">
              <a:rPr lang="en-US" smtClean="0"/>
              <a:t>12/27/2022</a:t>
            </a:fld>
            <a:endParaRPr lang="en-US" dirty="0"/>
          </a:p>
        </p:txBody>
      </p:sp>
      <p:sp>
        <p:nvSpPr>
          <p:cNvPr id="5" name="Footer Placeholder 4"/>
          <p:cNvSpPr>
            <a:spLocks noGrp="1"/>
          </p:cNvSpPr>
          <p:nvPr>
            <p:ph type="ftr" sz="quarter" idx="3"/>
          </p:nvPr>
        </p:nvSpPr>
        <p:spPr>
          <a:xfrm>
            <a:off x="1696671" y="10036455"/>
            <a:ext cx="9866352" cy="584200"/>
          </a:xfrm>
          <a:prstGeom prst="rect">
            <a:avLst/>
          </a:prstGeom>
        </p:spPr>
        <p:txBody>
          <a:bodyPr vert="horz" lIns="91440" tIns="45720" rIns="91440" bIns="45720" rtlCol="0" anchor="ctr"/>
          <a:lstStyle>
            <a:lvl1pPr algn="l">
              <a:defRPr sz="1715">
                <a:solidFill>
                  <a:schemeClr val="tx2"/>
                </a:solidFill>
              </a:defRPr>
            </a:lvl1pPr>
          </a:lstStyle>
          <a:p>
            <a:endParaRPr lang="en-US" dirty="0"/>
          </a:p>
        </p:txBody>
      </p:sp>
      <p:grpSp>
        <p:nvGrpSpPr>
          <p:cNvPr id="7" name="Group 6"/>
          <p:cNvGrpSpPr>
            <a:grpSpLocks noChangeAspect="1"/>
          </p:cNvGrpSpPr>
          <p:nvPr/>
        </p:nvGrpSpPr>
        <p:grpSpPr>
          <a:xfrm>
            <a:off x="17778081" y="9967490"/>
            <a:ext cx="712887" cy="73152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7636818" y="10036455"/>
            <a:ext cx="998041" cy="584200"/>
          </a:xfrm>
          <a:prstGeom prst="rect">
            <a:avLst/>
          </a:prstGeom>
        </p:spPr>
        <p:txBody>
          <a:bodyPr vert="horz" lIns="91440" tIns="45720" rIns="91440" bIns="45720" rtlCol="0" anchor="ctr"/>
          <a:lstStyle>
            <a:lvl1pPr algn="ctr">
              <a:defRPr sz="2183" b="1">
                <a:solidFill>
                  <a:srgbClr val="FFFFFF"/>
                </a:solidFill>
                <a:latin typeface="+mj-lt"/>
              </a:defRPr>
            </a:lvl1pPr>
          </a:lstStyle>
          <a:p>
            <a:fld id="{B6F15528-21DE-4FAA-801E-634DDDAF4B2B}" type="slidenum">
              <a:rPr lang="en-US" smtClean="0"/>
              <a:t>‹N›</a:t>
            </a:fld>
            <a:endParaRPr lang="en-US" dirty="0"/>
          </a:p>
        </p:txBody>
      </p:sp>
    </p:spTree>
    <p:extLst>
      <p:ext uri="{BB962C8B-B14F-4D97-AF65-F5344CB8AC3E}">
        <p14:creationId xmlns:p14="http://schemas.microsoft.com/office/powerpoint/2010/main" val="141531092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hf hdr="0" ftr="0" dt="0"/>
  <p:txStyles>
    <p:titleStyle>
      <a:lvl1pPr algn="l" defTabSz="1425732" rtl="0" eaLnBrk="1" latinLnBrk="0" hangingPunct="1">
        <a:lnSpc>
          <a:spcPct val="90000"/>
        </a:lnSpc>
        <a:spcBef>
          <a:spcPct val="0"/>
        </a:spcBef>
        <a:buNone/>
        <a:defRPr sz="842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285146" indent="-285146" algn="l" defTabSz="1425732" rtl="0" eaLnBrk="1" latinLnBrk="0" hangingPunct="1">
        <a:lnSpc>
          <a:spcPct val="90000"/>
        </a:lnSpc>
        <a:spcBef>
          <a:spcPts val="1871"/>
        </a:spcBef>
        <a:buClr>
          <a:schemeClr val="accent1">
            <a:lumMod val="75000"/>
          </a:schemeClr>
        </a:buClr>
        <a:buSzPct val="85000"/>
        <a:buFont typeface="Wingdings" pitchFamily="2" charset="2"/>
        <a:buChar char="§"/>
        <a:defRPr sz="3118" kern="1200">
          <a:solidFill>
            <a:schemeClr val="tx1"/>
          </a:solidFill>
          <a:latin typeface="+mn-lt"/>
          <a:ea typeface="+mn-ea"/>
          <a:cs typeface="+mn-cs"/>
        </a:defRPr>
      </a:lvl1pPr>
      <a:lvl2pPr marL="712866" indent="-285146"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807" kern="1200">
          <a:solidFill>
            <a:schemeClr val="tx1"/>
          </a:solidFill>
          <a:latin typeface="+mn-lt"/>
          <a:ea typeface="+mn-ea"/>
          <a:cs typeface="+mn-cs"/>
        </a:defRPr>
      </a:lvl2pPr>
      <a:lvl3pPr marL="1140586" indent="-285146"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3pPr>
      <a:lvl4pPr marL="1568306" indent="-285146"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4pPr>
      <a:lvl5pPr marL="1996025" indent="-285146"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5pPr>
      <a:lvl6pPr marL="2494720" indent="-356433"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6pPr>
      <a:lvl7pPr marL="2962480" indent="-356433"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7pPr>
      <a:lvl8pPr marL="3430240" indent="-356433"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8pPr>
      <a:lvl9pPr marL="3898000" indent="-356433" algn="l" defTabSz="1425732" rtl="0" eaLnBrk="1" latinLnBrk="0" hangingPunct="1">
        <a:lnSpc>
          <a:spcPct val="90000"/>
        </a:lnSpc>
        <a:spcBef>
          <a:spcPts val="624"/>
        </a:spcBef>
        <a:spcAft>
          <a:spcPts val="312"/>
        </a:spcAft>
        <a:buClr>
          <a:schemeClr val="accent1">
            <a:lumMod val="75000"/>
          </a:schemeClr>
        </a:buClr>
        <a:buSzPct val="85000"/>
        <a:buFont typeface="Wingdings" pitchFamily="2" charset="2"/>
        <a:buChar char="§"/>
        <a:defRPr sz="2495"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worldatlas.com/environment/" TargetMode="External"/><Relationship Id="rId1" Type="http://schemas.openxmlformats.org/officeDocument/2006/relationships/slideLayout" Target="../slideLayouts/slideLayout7.xml"/><Relationship Id="rId4" Type="http://schemas.openxmlformats.org/officeDocument/2006/relationships/hyperlink" Target="http://www.yourarticlelibrary.com/environment/7-effects-of-mining-and-processing-of-mineral-resources-on-environment/28189"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thoughtco.com/what-is-acid-mine-drainage-1204134" TargetMode="External"/><Relationship Id="rId2" Type="http://schemas.openxmlformats.org/officeDocument/2006/relationships/hyperlink" Target="https://www.thoughtco.com/what-is-water-pollution-1204136" TargetMode="Externa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hyperlink" Target="http://www.cbc.ca/news/canada/edmonton/oilsands-study-confirms-tailings-found-in-groundwater-river-1.254508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www.unenvironment.org/resources/global-environment-outlook-6"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waterairpollution.org/" TargetMode="External"/><Relationship Id="rId1" Type="http://schemas.openxmlformats.org/officeDocument/2006/relationships/slideLayout" Target="../slideLayouts/slideLayout7.xml"/><Relationship Id="rId4" Type="http://schemas.openxmlformats.org/officeDocument/2006/relationships/hyperlink" Target="https://www.waterairpollution.org/causes-of-water-pollution/min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worldwildlife.org/threats/pollution"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s://www.rt.com/news/cyanide-gold-romania-protest-585/"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a:extLst>
              <a:ext uri="{FF2B5EF4-FFF2-40B4-BE49-F238E27FC236}">
                <a16:creationId xmlns:a16="http://schemas.microsoft.com/office/drawing/2014/main" xmlns="" id="{40924EBF-6FF6-4B42-BEE5-D06365E9DDDB}"/>
              </a:ext>
            </a:extLst>
          </p:cNvPr>
          <p:cNvPicPr>
            <a:picLocks noChangeAspect="1"/>
          </p:cNvPicPr>
          <p:nvPr/>
        </p:nvPicPr>
        <p:blipFill rotWithShape="1">
          <a:blip r:embed="rId2"/>
          <a:srcRect b="25000"/>
          <a:stretch/>
        </p:blipFill>
        <p:spPr>
          <a:xfrm>
            <a:off x="-1" y="0"/>
            <a:ext cx="19010314" cy="10693285"/>
          </a:xfrm>
          <a:prstGeom prst="rect">
            <a:avLst/>
          </a:prstGeom>
        </p:spPr>
      </p:pic>
      <p:sp>
        <p:nvSpPr>
          <p:cNvPr id="2" name="Title 1">
            <a:extLst>
              <a:ext uri="{FF2B5EF4-FFF2-40B4-BE49-F238E27FC236}">
                <a16:creationId xmlns:a16="http://schemas.microsoft.com/office/drawing/2014/main" xmlns="" id="{CF5EACE2-2805-473C-9624-F2F97609B17D}"/>
              </a:ext>
            </a:extLst>
          </p:cNvPr>
          <p:cNvSpPr>
            <a:spLocks noGrp="1"/>
          </p:cNvSpPr>
          <p:nvPr>
            <p:ph type="ctrTitle"/>
          </p:nvPr>
        </p:nvSpPr>
        <p:spPr>
          <a:xfrm>
            <a:off x="11066440" y="2749184"/>
            <a:ext cx="7174408" cy="1924375"/>
          </a:xfrm>
        </p:spPr>
        <p:txBody>
          <a:bodyPr>
            <a:normAutofit/>
          </a:bodyPr>
          <a:lstStyle/>
          <a:p>
            <a:pPr algn="l"/>
            <a:r>
              <a:rPr lang="en-US" sz="8000" dirty="0">
                <a:solidFill>
                  <a:schemeClr val="bg1">
                    <a:lumMod val="95000"/>
                  </a:schemeClr>
                </a:solidFill>
              </a:rPr>
              <a:t>FDL TECHNOLOGY</a:t>
            </a:r>
          </a:p>
        </p:txBody>
      </p:sp>
      <p:sp>
        <p:nvSpPr>
          <p:cNvPr id="3" name="Subtitle 2">
            <a:extLst>
              <a:ext uri="{FF2B5EF4-FFF2-40B4-BE49-F238E27FC236}">
                <a16:creationId xmlns:a16="http://schemas.microsoft.com/office/drawing/2014/main" xmlns="" id="{388F5098-D0D8-4E44-8EBE-C0EB8EF8D534}"/>
              </a:ext>
            </a:extLst>
          </p:cNvPr>
          <p:cNvSpPr>
            <a:spLocks noGrp="1"/>
          </p:cNvSpPr>
          <p:nvPr>
            <p:ph type="subTitle" idx="1"/>
          </p:nvPr>
        </p:nvSpPr>
        <p:spPr>
          <a:xfrm>
            <a:off x="11522764" y="6622985"/>
            <a:ext cx="5434080" cy="1600633"/>
          </a:xfrm>
        </p:spPr>
        <p:txBody>
          <a:bodyPr>
            <a:normAutofit/>
          </a:bodyPr>
          <a:lstStyle/>
          <a:p>
            <a:r>
              <a:rPr lang="en-US" sz="3118" i="1" dirty="0">
                <a:solidFill>
                  <a:schemeClr val="bg1">
                    <a:lumMod val="95000"/>
                  </a:schemeClr>
                </a:solidFill>
              </a:rPr>
              <a:t>Technology that Will Change the World</a:t>
            </a:r>
          </a:p>
        </p:txBody>
      </p:sp>
      <p:sp>
        <p:nvSpPr>
          <p:cNvPr id="5" name="Slide Number Placeholder 4">
            <a:extLst>
              <a:ext uri="{FF2B5EF4-FFF2-40B4-BE49-F238E27FC236}">
                <a16:creationId xmlns:a16="http://schemas.microsoft.com/office/drawing/2014/main" xmlns="" id="{C021F321-9899-42AE-8D4E-15824445B3B5}"/>
              </a:ext>
            </a:extLst>
          </p:cNvPr>
          <p:cNvSpPr>
            <a:spLocks noGrp="1"/>
          </p:cNvSpPr>
          <p:nvPr>
            <p:ph type="sldNum" sz="quarter" idx="12"/>
          </p:nvPr>
        </p:nvSpPr>
        <p:spPr>
          <a:xfrm>
            <a:off x="17201356" y="9677400"/>
            <a:ext cx="685800" cy="457200"/>
          </a:xfrm>
        </p:spPr>
        <p:txBody>
          <a:bodyPr/>
          <a:lstStyle/>
          <a:p>
            <a:fld id="{B6F15528-21DE-4FAA-801E-634DDDAF4B2B}" type="slidenum">
              <a:rPr lang="en-US" smtClean="0"/>
              <a:t>1</a:t>
            </a:fld>
            <a:endParaRPr lang="en-US" dirty="0"/>
          </a:p>
        </p:txBody>
      </p:sp>
      <p:pic>
        <p:nvPicPr>
          <p:cNvPr id="6" name="Immagine 5" descr="C:\Users\Barbotto\AppData\Local\Temp\logo20.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40946" y="3886201"/>
            <a:ext cx="4093210" cy="2069782"/>
          </a:xfrm>
          <a:prstGeom prst="rect">
            <a:avLst/>
          </a:prstGeom>
          <a:noFill/>
          <a:ln>
            <a:noFill/>
          </a:ln>
        </p:spPr>
      </p:pic>
      <p:pic>
        <p:nvPicPr>
          <p:cNvPr id="7" name="Immagine 6" descr="https://tse4.mm.bing.net/th?id=OIP.Mcf2be61f3cecf56bd73ebbab50e8e172o0&amp;w=229&amp;h=143&amp;c=7&amp;rs=1&amp;qlt=90&amp;o=4&amp;pid=1.1"/>
          <p:cNvPicPr/>
          <p:nvPr/>
        </p:nvPicPr>
        <p:blipFill>
          <a:blip r:embed="rId4">
            <a:extLst>
              <a:ext uri="{28A0092B-C50C-407E-A947-70E740481C1C}">
                <a14:useLocalDpi xmlns:a14="http://schemas.microsoft.com/office/drawing/2010/main" val="0"/>
              </a:ext>
            </a:extLst>
          </a:blip>
          <a:srcRect/>
          <a:stretch>
            <a:fillRect/>
          </a:stretch>
        </p:blipFill>
        <p:spPr bwMode="auto">
          <a:xfrm>
            <a:off x="13162756" y="4495800"/>
            <a:ext cx="1447800" cy="990599"/>
          </a:xfrm>
          <a:prstGeom prst="rect">
            <a:avLst/>
          </a:prstGeom>
          <a:noFill/>
          <a:ln>
            <a:noFill/>
          </a:ln>
        </p:spPr>
      </p:pic>
    </p:spTree>
    <p:extLst>
      <p:ext uri="{BB962C8B-B14F-4D97-AF65-F5344CB8AC3E}">
        <p14:creationId xmlns:p14="http://schemas.microsoft.com/office/powerpoint/2010/main" val="4035533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D2DE4-AB0D-4125-ADBB-3B21AE133850}"/>
              </a:ext>
            </a:extLst>
          </p:cNvPr>
          <p:cNvSpPr>
            <a:spLocks noGrp="1"/>
          </p:cNvSpPr>
          <p:nvPr>
            <p:ph type="ctrTitle"/>
          </p:nvPr>
        </p:nvSpPr>
        <p:spPr>
          <a:xfrm>
            <a:off x="1427956" y="1981200"/>
            <a:ext cx="15540931" cy="4857293"/>
          </a:xfrm>
        </p:spPr>
        <p:txBody>
          <a:bodyPr/>
          <a:lstStyle/>
          <a:p>
            <a:r>
              <a:rPr lang="en-US" i="1" dirty="0"/>
              <a:t>What are we doing to our environment?</a:t>
            </a:r>
          </a:p>
        </p:txBody>
      </p:sp>
      <p:sp>
        <p:nvSpPr>
          <p:cNvPr id="3" name="Subtitle 2">
            <a:extLst>
              <a:ext uri="{FF2B5EF4-FFF2-40B4-BE49-F238E27FC236}">
                <a16:creationId xmlns:a16="http://schemas.microsoft.com/office/drawing/2014/main" xmlns="" id="{5C61B950-5995-4853-A16C-879A8733977D}"/>
              </a:ext>
            </a:extLst>
          </p:cNvPr>
          <p:cNvSpPr>
            <a:spLocks noGrp="1"/>
          </p:cNvSpPr>
          <p:nvPr>
            <p:ph type="subTitle" idx="1"/>
          </p:nvPr>
        </p:nvSpPr>
        <p:spPr>
          <a:xfrm>
            <a:off x="4933156" y="6931723"/>
            <a:ext cx="9829800" cy="1668170"/>
          </a:xfrm>
        </p:spPr>
        <p:txBody>
          <a:bodyPr>
            <a:normAutofit/>
          </a:bodyPr>
          <a:lstStyle/>
          <a:p>
            <a:r>
              <a:rPr lang="en-US" sz="4000" dirty="0"/>
              <a:t>One of the industries that is creating toxic pollution is the Mining Industry</a:t>
            </a:r>
          </a:p>
        </p:txBody>
      </p:sp>
      <p:sp>
        <p:nvSpPr>
          <p:cNvPr id="5" name="Slide Number Placeholder 4">
            <a:extLst>
              <a:ext uri="{FF2B5EF4-FFF2-40B4-BE49-F238E27FC236}">
                <a16:creationId xmlns:a16="http://schemas.microsoft.com/office/drawing/2014/main" xmlns="" id="{ADA30EC7-6308-4E5E-A66E-137885E37B9E}"/>
              </a:ext>
            </a:extLst>
          </p:cNvPr>
          <p:cNvSpPr>
            <a:spLocks noGrp="1"/>
          </p:cNvSpPr>
          <p:nvPr>
            <p:ph type="sldNum" sz="quarter" idx="12"/>
          </p:nvPr>
        </p:nvSpPr>
        <p:spPr/>
        <p:txBody>
          <a:bodyPr/>
          <a:lstStyle/>
          <a:p>
            <a:fld id="{B6F15528-21DE-4FAA-801E-634DDDAF4B2B}" type="slidenum">
              <a:rPr lang="en-US" smtClean="0"/>
              <a:t>2</a:t>
            </a:fld>
            <a:endParaRPr lang="en-US" dirty="0"/>
          </a:p>
        </p:txBody>
      </p:sp>
    </p:spTree>
    <p:extLst>
      <p:ext uri="{BB962C8B-B14F-4D97-AF65-F5344CB8AC3E}">
        <p14:creationId xmlns:p14="http://schemas.microsoft.com/office/powerpoint/2010/main" val="372285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BE0CB80-0DA4-48A6-AC23-D7CD4135043E}"/>
              </a:ext>
            </a:extLst>
          </p:cNvPr>
          <p:cNvSpPr txBox="1"/>
          <p:nvPr/>
        </p:nvSpPr>
        <p:spPr>
          <a:xfrm>
            <a:off x="5847556" y="2286000"/>
            <a:ext cx="10134600" cy="369332"/>
          </a:xfrm>
          <a:prstGeom prst="rect">
            <a:avLst/>
          </a:prstGeom>
          <a:noFill/>
        </p:spPr>
        <p:txBody>
          <a:bodyPr wrap="square" rtlCol="0">
            <a:spAutoFit/>
          </a:bodyPr>
          <a:lstStyle/>
          <a:p>
            <a:endParaRPr lang="en-US" dirty="0"/>
          </a:p>
        </p:txBody>
      </p:sp>
      <p:sp>
        <p:nvSpPr>
          <p:cNvPr id="6" name="Rectangle 5">
            <a:extLst>
              <a:ext uri="{FF2B5EF4-FFF2-40B4-BE49-F238E27FC236}">
                <a16:creationId xmlns:a16="http://schemas.microsoft.com/office/drawing/2014/main" xmlns="" id="{C00E7967-7DF7-4E74-9358-E9FDE4E5B2F3}"/>
              </a:ext>
            </a:extLst>
          </p:cNvPr>
          <p:cNvSpPr/>
          <p:nvPr/>
        </p:nvSpPr>
        <p:spPr>
          <a:xfrm>
            <a:off x="513557" y="609601"/>
            <a:ext cx="17906999" cy="1132426"/>
          </a:xfrm>
          <a:prstGeom prst="rect">
            <a:avLst/>
          </a:prstGeom>
        </p:spPr>
        <p:txBody>
          <a:bodyPr wrap="square">
            <a:spAutoFit/>
          </a:bodyPr>
          <a:lstStyle/>
          <a:p>
            <a:pPr>
              <a:lnSpc>
                <a:spcPct val="107000"/>
              </a:lnSpc>
              <a:spcAft>
                <a:spcPts val="800"/>
              </a:spcAft>
            </a:pPr>
            <a:r>
              <a:rPr lang="en-US" i="1" dirty="0">
                <a:solidFill>
                  <a:srgbClr val="4472C4"/>
                </a:solidFill>
                <a:latin typeface="inherit"/>
                <a:ea typeface="Calibri" panose="020F0502020204030204" pitchFamily="34" charset="0"/>
                <a:cs typeface="Times New Roman" panose="02020603050405020304" pitchFamily="18" charset="0"/>
              </a:rPr>
              <a:t>https://www.worldatlas.com/articles/what-is-the-environmental-impact-of-the-mining-industry.html</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b="1" cap="all" dirty="0">
                <a:solidFill>
                  <a:srgbClr val="22378B"/>
                </a:solidFill>
                <a:latin typeface="inherit"/>
                <a:ea typeface="Times New Roman" panose="02020603050405020304" pitchFamily="18" charset="0"/>
                <a:cs typeface="Times New Roman" panose="02020603050405020304" pitchFamily="18" charset="0"/>
                <a:hlinkClick r:id="rId2"/>
              </a:rPr>
              <a:t>Environment</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1125"/>
              </a:spcAft>
            </a:pPr>
            <a:r>
              <a:rPr lang="en-US" sz="2400" b="1" kern="1800" spc="20" dirty="0">
                <a:solidFill>
                  <a:srgbClr val="222222"/>
                </a:solidFill>
                <a:latin typeface="&amp;quot"/>
                <a:ea typeface="Times New Roman" panose="02020603050405020304" pitchFamily="18" charset="0"/>
                <a:cs typeface="Times New Roman" panose="02020603050405020304" pitchFamily="18" charset="0"/>
              </a:rPr>
              <a:t>What Is The Environmental Impact Of The Mining Industry?</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descr="What Is The Environmental Impact Of The Mining Industry?">
            <a:extLst>
              <a:ext uri="{FF2B5EF4-FFF2-40B4-BE49-F238E27FC236}">
                <a16:creationId xmlns:a16="http://schemas.microsoft.com/office/drawing/2014/main" xmlns="" id="{6B4E91EF-6670-469F-AA1F-A92DFCB5069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957" y="1828801"/>
            <a:ext cx="2819400" cy="1828800"/>
          </a:xfrm>
          <a:prstGeom prst="rect">
            <a:avLst/>
          </a:prstGeom>
          <a:noFill/>
          <a:ln>
            <a:noFill/>
          </a:ln>
        </p:spPr>
      </p:pic>
      <p:sp>
        <p:nvSpPr>
          <p:cNvPr id="8" name="TextBox 7">
            <a:extLst>
              <a:ext uri="{FF2B5EF4-FFF2-40B4-BE49-F238E27FC236}">
                <a16:creationId xmlns:a16="http://schemas.microsoft.com/office/drawing/2014/main" xmlns="" id="{EACFE00C-045F-4ED3-B763-DE80C6ED9211}"/>
              </a:ext>
            </a:extLst>
          </p:cNvPr>
          <p:cNvSpPr txBox="1"/>
          <p:nvPr/>
        </p:nvSpPr>
        <p:spPr>
          <a:xfrm flipH="1">
            <a:off x="3485357" y="2057400"/>
            <a:ext cx="6095999" cy="369332"/>
          </a:xfrm>
          <a:prstGeom prst="rect">
            <a:avLst/>
          </a:prstGeom>
          <a:noFill/>
        </p:spPr>
        <p:txBody>
          <a:bodyPr wrap="square" rtlCol="0">
            <a:spAutoFit/>
          </a:bodyPr>
          <a:lstStyle/>
          <a:p>
            <a:r>
              <a:rPr lang="en-US" i="1" dirty="0"/>
              <a:t>Mines are know to cause severe environmental problems</a:t>
            </a:r>
            <a:endParaRPr lang="en-US" dirty="0"/>
          </a:p>
        </p:txBody>
      </p:sp>
      <p:sp>
        <p:nvSpPr>
          <p:cNvPr id="10" name="TextBox 9">
            <a:extLst>
              <a:ext uri="{FF2B5EF4-FFF2-40B4-BE49-F238E27FC236}">
                <a16:creationId xmlns:a16="http://schemas.microsoft.com/office/drawing/2014/main" xmlns="" id="{2FFF54CD-F920-45BC-9021-E398193DC1EA}"/>
              </a:ext>
            </a:extLst>
          </p:cNvPr>
          <p:cNvSpPr txBox="1"/>
          <p:nvPr/>
        </p:nvSpPr>
        <p:spPr>
          <a:xfrm>
            <a:off x="513556" y="3810001"/>
            <a:ext cx="16840200" cy="8987076"/>
          </a:xfrm>
          <a:prstGeom prst="rect">
            <a:avLst/>
          </a:prstGeom>
          <a:noFill/>
        </p:spPr>
        <p:txBody>
          <a:bodyPr wrap="square" rtlCol="0">
            <a:spAutoFit/>
          </a:bodyPr>
          <a:lstStyle/>
          <a:p>
            <a:r>
              <a:rPr lang="en-US" sz="2000" dirty="0"/>
              <a:t>Mining adversely affects the environment by inducing loss of biodiversity, soil erosion, and contamination of surface water, groundwater, and soil.      The leakage of chemicals from mining sites can also have detrimental effects on the health of the population living at or around the mining site.</a:t>
            </a:r>
          </a:p>
          <a:p>
            <a:pPr fontAlgn="base"/>
            <a:r>
              <a:rPr lang="en-US" sz="2000" dirty="0"/>
              <a:t>Mining causes water pollution which includes metal contamination, increased sediment levels in streams, and acid mine drainage. Pollutants released from processing plants, tailing ponds, underground mines, waste-disposal areas, etc., act as the top sources of water pollution.   High concentrations of toxic chemicals in water bodies pose a survival threat to aquatic flora and fauna and terrestrial species dependent on them for food. The acidic water released from metal mines or coal mines also drains into surface water or seeps below ground to acidify groundwater. The loss of normal pH of water can have disastrous effects on life sustained by such water.    Toxins released through mining can wipe out entire populations of sensitive species.</a:t>
            </a:r>
          </a:p>
          <a:p>
            <a:pPr fontAlgn="base"/>
            <a:endParaRPr lang="en-US" dirty="0"/>
          </a:p>
          <a:p>
            <a:pPr fontAlgn="base"/>
            <a:endParaRPr lang="en-US" dirty="0"/>
          </a:p>
          <a:p>
            <a:pPr fontAlgn="base"/>
            <a:r>
              <a:rPr lang="en-US" sz="1200" b="1" i="1" dirty="0">
                <a:solidFill>
                  <a:srgbClr val="0070C0"/>
                </a:solidFill>
                <a:hlinkClick r:id="rId4">
                  <a:extLst>
                    <a:ext uri="{A12FA001-AC4F-418D-AE19-62706E023703}">
                      <ahyp:hlinkClr xmlns:ahyp="http://schemas.microsoft.com/office/drawing/2018/hyperlinkcolor" xmlns="" val="tx"/>
                    </a:ext>
                  </a:extLst>
                </a:hlinkClick>
              </a:rPr>
              <a:t>http://www.yourarticlelibrary.com/environment/7-effects-of-mining-and-processing-of-mineral-resources-on-environment/28189</a:t>
            </a:r>
            <a:endParaRPr lang="en-US" sz="1200" dirty="0">
              <a:solidFill>
                <a:srgbClr val="0070C0"/>
              </a:solidFill>
            </a:endParaRPr>
          </a:p>
          <a:p>
            <a:pPr fontAlgn="base"/>
            <a:r>
              <a:rPr lang="en-US" b="1" dirty="0"/>
              <a:t>Pollution:</a:t>
            </a:r>
            <a:endParaRPr lang="en-US" dirty="0"/>
          </a:p>
          <a:p>
            <a:pPr fontAlgn="base"/>
            <a:r>
              <a:rPr lang="en-US" dirty="0"/>
              <a:t>Mining operations often pollute the atmosphere, surface waters and ground water. Rainwater seeping through spoil heaps may become heavily contami­nated, acidic or turbid, with potentially devastating effects on nearby streams and rivers.</a:t>
            </a:r>
          </a:p>
          <a:p>
            <a:pPr fontAlgn="base"/>
            <a:r>
              <a:rPr lang="en-US" sz="3200" b="1" u="sng" dirty="0"/>
              <a:t>Trace elements (cadmium, cobalt, copper and others) when leached from mining wastes and concentrated in water, soil or plants, may be toxic or may cause diseases in people and other animals who consume contaminated water or plants</a:t>
            </a:r>
            <a:r>
              <a:rPr lang="en-US" sz="3200" dirty="0"/>
              <a:t>,</a:t>
            </a:r>
            <a:r>
              <a:rPr lang="en-US" dirty="0"/>
              <a:t> or who use the soil. Specially constructed ponds to collect run­off can help but cannot eliminate all problems. </a:t>
            </a:r>
          </a:p>
          <a:p>
            <a:pPr fontAlgn="base"/>
            <a:r>
              <a:rPr lang="en-US" dirty="0"/>
              <a:t>Huge volumes of dust generated by explosions, transportation and processing may lead to the death of surrounding vegetation. Chemicals used in the extrac­tion processes are often highly polluting substances. </a:t>
            </a:r>
          </a:p>
          <a:p>
            <a:pPr fontAlgn="base"/>
            <a:endParaRPr lang="en-US" dirty="0"/>
          </a:p>
          <a:p>
            <a:pPr fontAlgn="base"/>
            <a:endParaRPr lang="en-US" dirty="0"/>
          </a:p>
          <a:p>
            <a:pPr fontAlgn="base"/>
            <a:endParaRPr lang="en-US" dirty="0"/>
          </a:p>
          <a:p>
            <a:pPr fontAlgn="base"/>
            <a:r>
              <a:rPr lang="en-US" dirty="0"/>
              <a:t> </a:t>
            </a:r>
          </a:p>
          <a:p>
            <a:pPr fontAlgn="base"/>
            <a:endParaRPr lang="en-US" dirty="0"/>
          </a:p>
          <a:p>
            <a:pPr fontAlgn="base"/>
            <a:r>
              <a:rPr lang="en-US" dirty="0"/>
              <a:t> </a:t>
            </a:r>
          </a:p>
          <a:p>
            <a:endParaRPr lang="en-US" sz="2000" dirty="0"/>
          </a:p>
          <a:p>
            <a:endParaRPr lang="en-US" dirty="0"/>
          </a:p>
        </p:txBody>
      </p:sp>
      <p:sp>
        <p:nvSpPr>
          <p:cNvPr id="12" name="Slide Number Placeholder 11">
            <a:extLst>
              <a:ext uri="{FF2B5EF4-FFF2-40B4-BE49-F238E27FC236}">
                <a16:creationId xmlns:a16="http://schemas.microsoft.com/office/drawing/2014/main" xmlns="" id="{5434BF7C-23CF-4441-A396-A347BF78F8D8}"/>
              </a:ext>
            </a:extLst>
          </p:cNvPr>
          <p:cNvSpPr>
            <a:spLocks noGrp="1"/>
          </p:cNvSpPr>
          <p:nvPr>
            <p:ph type="sldNum" sz="quarter" idx="12"/>
          </p:nvPr>
        </p:nvSpPr>
        <p:spPr/>
        <p:txBody>
          <a:bodyPr/>
          <a:lstStyle/>
          <a:p>
            <a:fld id="{B6F15528-21DE-4FAA-801E-634DDDAF4B2B}" type="slidenum">
              <a:rPr lang="en-US" smtClean="0"/>
              <a:t>3</a:t>
            </a:fld>
            <a:endParaRPr lang="en-US" dirty="0"/>
          </a:p>
        </p:txBody>
      </p:sp>
    </p:spTree>
    <p:extLst>
      <p:ext uri="{BB962C8B-B14F-4D97-AF65-F5344CB8AC3E}">
        <p14:creationId xmlns:p14="http://schemas.microsoft.com/office/powerpoint/2010/main" val="2970747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5BFC4770-95E3-40B5-A061-073B783F0B66}"/>
              </a:ext>
            </a:extLst>
          </p:cNvPr>
          <p:cNvSpPr/>
          <p:nvPr/>
        </p:nvSpPr>
        <p:spPr>
          <a:xfrm>
            <a:off x="375454" y="533401"/>
            <a:ext cx="11644302" cy="10419391"/>
          </a:xfrm>
          <a:prstGeom prst="rect">
            <a:avLst/>
          </a:prstGeom>
        </p:spPr>
        <p:txBody>
          <a:bodyPr wrap="square">
            <a:spAutoFit/>
          </a:bodyPr>
          <a:lstStyle/>
          <a:p>
            <a:pPr fontAlgn="base">
              <a:lnSpc>
                <a:spcPct val="107000"/>
              </a:lnSpc>
              <a:spcAft>
                <a:spcPts val="800"/>
              </a:spcAft>
            </a:pPr>
            <a:r>
              <a:rPr lang="en-US" sz="2400" b="1" u="sng"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TAILINGS PONDS - WHERE MINING WASTES ARE DEPOSITED</a:t>
            </a:r>
          </a:p>
          <a:p>
            <a:pPr fontAlgn="base">
              <a:lnSpc>
                <a:spcPct val="107000"/>
              </a:lnSpc>
              <a:spcAft>
                <a:spcPts val="800"/>
              </a:spcAft>
            </a:pPr>
            <a:r>
              <a:rPr lang="en-US" sz="2400"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Tailings are a type of rock waste from the mining industry. When a mineral product is mined, the valuable portion is usually embedded in a rock matrix called ore. Once the ore has been stripped of its valuable minerals, sometimes through the addition of chemicals, it is piled up into tailings. Tailings can reach immense proportions, appearing in the form of large hills (or sometimes ponds) on the landscape.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US" sz="1100" i="1" dirty="0">
                <a:solidFill>
                  <a:srgbClr val="4472C4"/>
                </a:solidFill>
                <a:latin typeface="Georgia" panose="02040502050405020303" pitchFamily="18" charset="0"/>
                <a:ea typeface="Times New Roman" panose="02020603050405020304" pitchFamily="18" charset="0"/>
                <a:cs typeface="Times New Roman" panose="02020603050405020304" pitchFamily="18" charset="0"/>
              </a:rPr>
              <a:t>https://www.thoughtco.com/environmental-effects-of-mine-tailings-1204114</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07000"/>
              </a:lnSpc>
              <a:spcAft>
                <a:spcPts val="800"/>
              </a:spcAft>
            </a:pPr>
            <a:r>
              <a:rPr lang="en-US" sz="2800" b="1" u="sng"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Tailings cause a variety of environmental problems</a:t>
            </a:r>
            <a:r>
              <a:rPr lang="en-US" sz="2400"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en-US" sz="2400" b="1" dirty="0">
                <a:solidFill>
                  <a:srgbClr val="282828"/>
                </a:solidFill>
                <a:latin typeface="Georgia" panose="02040502050405020303" pitchFamily="18" charset="0"/>
                <a:ea typeface="Calibri" panose="020F0502020204030204" pitchFamily="34" charset="0"/>
                <a:cs typeface="Times New Roman" panose="02020603050405020304" pitchFamily="18" charset="0"/>
              </a:rPr>
              <a:t>Leaching</a:t>
            </a:r>
            <a:r>
              <a:rPr lang="en-US" sz="2400" dirty="0">
                <a:solidFill>
                  <a:srgbClr val="282828"/>
                </a:solidFill>
                <a:latin typeface="Georgia" panose="02040502050405020303" pitchFamily="18" charset="0"/>
                <a:ea typeface="Calibri" panose="020F0502020204030204" pitchFamily="34" charset="0"/>
                <a:cs typeface="Times New Roman" panose="02020603050405020304" pitchFamily="18" charset="0"/>
              </a:rPr>
              <a:t>. When rain falls on tailings, it leaches away materials that can create </a:t>
            </a:r>
            <a:r>
              <a:rPr lang="en-US" sz="2400" u="sng" dirty="0">
                <a:latin typeface="Georgia" panose="02040502050405020303"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xmlns="" val="tx"/>
                    </a:ext>
                  </a:extLst>
                </a:hlinkClick>
              </a:rPr>
              <a:t>water pollution</a:t>
            </a:r>
            <a:r>
              <a:rPr lang="en-US" sz="2400" dirty="0">
                <a:solidFill>
                  <a:srgbClr val="282828"/>
                </a:solidFill>
                <a:latin typeface="Georgia" panose="02040502050405020303" pitchFamily="18" charset="0"/>
                <a:ea typeface="Calibri" panose="020F0502020204030204" pitchFamily="34" charset="0"/>
                <a:cs typeface="Times New Roman" panose="02020603050405020304" pitchFamily="18" charset="0"/>
              </a:rPr>
              <a:t>, for example, lead, arsenic, and mercury. Sulfuric acid is sometimes produced when water interacts with tailings, or it can be a by-product of ore processing. As a result, </a:t>
            </a:r>
            <a:r>
              <a:rPr lang="en-US" sz="2400" dirty="0">
                <a:latin typeface="Georgia" panose="020405020504050203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xmlns="" val="tx"/>
                    </a:ext>
                  </a:extLst>
                </a:hlinkClick>
              </a:rPr>
              <a:t>highly acidic water leaks from the tailings</a:t>
            </a:r>
            <a:r>
              <a:rPr lang="en-US" sz="2400" dirty="0">
                <a:latin typeface="Georgia" panose="02040502050405020303" pitchFamily="18" charset="0"/>
                <a:ea typeface="Calibri" panose="020F0502020204030204" pitchFamily="34" charset="0"/>
                <a:cs typeface="Times New Roman" panose="02020603050405020304" pitchFamily="18" charset="0"/>
              </a:rPr>
              <a:t> </a:t>
            </a:r>
            <a:r>
              <a:rPr lang="en-US" sz="2400" dirty="0">
                <a:solidFill>
                  <a:srgbClr val="282828"/>
                </a:solidFill>
                <a:latin typeface="Georgia" panose="02040502050405020303" pitchFamily="18" charset="0"/>
                <a:ea typeface="Calibri" panose="020F0502020204030204" pitchFamily="34" charset="0"/>
                <a:cs typeface="Times New Roman" panose="02020603050405020304" pitchFamily="18" charset="0"/>
              </a:rPr>
              <a:t>and disrupts aquatic life downstream. Tailings from copper and uranium mining often produce measurable levels of radioactivity</a:t>
            </a:r>
            <a:endParaRPr lang="en-US" sz="2400" dirty="0">
              <a:solidFill>
                <a:srgbClr val="282828"/>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en-US" sz="2400" b="1"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Leaks</a:t>
            </a:r>
            <a:r>
              <a:rPr lang="en-US" sz="2400"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 Tailing ponds can be hundreds of acres in size, and in those cases, leaks into surface and ground waters are probably inevitable. The heavy metals, acids, and other contaminants end up polluting groundwater, lakes, streams, and rivers. Some very large ponds in Canada’s tar sands operations </a:t>
            </a:r>
            <a:r>
              <a:rPr lang="en-US" sz="2400" u="sng" dirty="0">
                <a:latin typeface="Georgia" panose="02040502050405020303" pitchFamily="18"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xmlns="" val="tx"/>
                    </a:ext>
                  </a:extLst>
                </a:hlinkClick>
              </a:rPr>
              <a:t>leak large amounts of tailings</a:t>
            </a:r>
            <a:r>
              <a:rPr lang="en-US" sz="2400" dirty="0">
                <a:latin typeface="Georgia" panose="02040502050405020303" pitchFamily="18" charset="0"/>
                <a:ea typeface="Times New Roman" panose="02020603050405020304" pitchFamily="18" charset="0"/>
                <a:cs typeface="Times New Roman" panose="02020603050405020304" pitchFamily="18" charset="0"/>
              </a:rPr>
              <a:t> </a:t>
            </a:r>
            <a:r>
              <a:rPr lang="en-US" sz="2400"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in the underlying soil, in the aquifer, and ultimately into the nearby Athabasca River.</a:t>
            </a:r>
            <a:endParaRPr lang="en-US" sz="2400" dirty="0">
              <a:solidFill>
                <a:srgbClr val="282828"/>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en-US" sz="2400" b="1"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Wildlife exposure</a:t>
            </a:r>
            <a:r>
              <a:rPr lang="en-US" sz="2400" dirty="0">
                <a:solidFill>
                  <a:srgbClr val="282828"/>
                </a:solidFill>
                <a:latin typeface="Georgia" panose="02040502050405020303" pitchFamily="18" charset="0"/>
                <a:ea typeface="Times New Roman" panose="02020603050405020304" pitchFamily="18" charset="0"/>
                <a:cs typeface="Times New Roman" panose="02020603050405020304" pitchFamily="18" charset="0"/>
              </a:rPr>
              <a:t>. Migrating waterfowl has been known to land on tailing ponds, and in some cases with dramatic consequences. In 2008, about 1,600 ducks died after landing on a tar sands tailing pond in Alberta, contaminated by floating bitumen, a tar-like substance. However, simple deterrent measures can reduce that risk significantly.</a:t>
            </a:r>
            <a:endParaRPr lang="en-US" sz="2400" dirty="0">
              <a:solidFill>
                <a:srgbClr val="282828"/>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xmlns="" id="{5F8A92CE-F07B-4C95-98A2-900FED9A67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10254" y="4876800"/>
            <a:ext cx="5395902" cy="4038600"/>
          </a:xfrm>
          <a:prstGeom prst="rect">
            <a:avLst/>
          </a:prstGeom>
        </p:spPr>
      </p:pic>
      <p:sp>
        <p:nvSpPr>
          <p:cNvPr id="7" name="Slide Number Placeholder 6">
            <a:extLst>
              <a:ext uri="{FF2B5EF4-FFF2-40B4-BE49-F238E27FC236}">
                <a16:creationId xmlns:a16="http://schemas.microsoft.com/office/drawing/2014/main" xmlns="" id="{7583949C-6CCE-4F4C-B43E-7B00600B99CE}"/>
              </a:ext>
            </a:extLst>
          </p:cNvPr>
          <p:cNvSpPr>
            <a:spLocks noGrp="1"/>
          </p:cNvSpPr>
          <p:nvPr>
            <p:ph type="sldNum" sz="quarter" idx="12"/>
          </p:nvPr>
        </p:nvSpPr>
        <p:spPr/>
        <p:txBody>
          <a:bodyPr/>
          <a:lstStyle/>
          <a:p>
            <a:fld id="{B6F15528-21DE-4FAA-801E-634DDDAF4B2B}" type="slidenum">
              <a:rPr lang="en-US" smtClean="0"/>
              <a:t>4</a:t>
            </a:fld>
            <a:endParaRPr lang="en-US" dirty="0"/>
          </a:p>
        </p:txBody>
      </p:sp>
    </p:spTree>
    <p:extLst>
      <p:ext uri="{BB962C8B-B14F-4D97-AF65-F5344CB8AC3E}">
        <p14:creationId xmlns:p14="http://schemas.microsoft.com/office/powerpoint/2010/main" val="3248221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465C8FF-FD9F-4077-894E-D08952C4BB33}"/>
              </a:ext>
            </a:extLst>
          </p:cNvPr>
          <p:cNvSpPr txBox="1"/>
          <p:nvPr/>
        </p:nvSpPr>
        <p:spPr>
          <a:xfrm>
            <a:off x="1253818" y="1066800"/>
            <a:ext cx="16383000" cy="4247317"/>
          </a:xfrm>
          <a:prstGeom prst="rect">
            <a:avLst/>
          </a:prstGeom>
          <a:noFill/>
        </p:spPr>
        <p:txBody>
          <a:bodyPr wrap="square" rtlCol="0">
            <a:spAutoFit/>
          </a:bodyPr>
          <a:lstStyle/>
          <a:p>
            <a:r>
              <a:rPr lang="en-US" sz="4400" i="1" u="sng" dirty="0">
                <a:latin typeface="Bahnschrift SemiBold SemiConden" panose="020B0502040204020203" pitchFamily="34" charset="0"/>
              </a:rPr>
              <a:t>PRESENT  MINING  PRACTICES  RESULT  IN  </a:t>
            </a:r>
            <a:r>
              <a:rPr lang="en-US" sz="4400" i="1" dirty="0">
                <a:latin typeface="Bahnschrift SemiBold SemiConden" panose="020B0502040204020203" pitchFamily="34" charset="0"/>
              </a:rPr>
              <a:t>:</a:t>
            </a:r>
          </a:p>
          <a:p>
            <a:r>
              <a:rPr lang="en-US" sz="5400" i="1" dirty="0">
                <a:solidFill>
                  <a:srgbClr val="FF0000"/>
                </a:solidFill>
                <a:latin typeface="Bahnschrift SemiBold SemiConden" panose="020B0502040204020203" pitchFamily="34" charset="0"/>
              </a:rPr>
              <a:t>TOXIC CHEMICALS BEING RELEASED INTO OUR ENVIRONMENT CONTAMINATING  OUR WORLD AND  RESULTING IN THE RISK OF  DISEASE /DEATH  TO  ALL  LIVING  CREATURES !</a:t>
            </a:r>
          </a:p>
          <a:p>
            <a:endParaRPr lang="en-US" sz="5400" i="1" dirty="0">
              <a:latin typeface="Bahnschrift SemiBold SemiConden" panose="020B0502040204020203" pitchFamily="34" charset="0"/>
            </a:endParaRPr>
          </a:p>
        </p:txBody>
      </p:sp>
      <p:pic>
        <p:nvPicPr>
          <p:cNvPr id="6" name="Picture 5">
            <a:extLst>
              <a:ext uri="{FF2B5EF4-FFF2-40B4-BE49-F238E27FC236}">
                <a16:creationId xmlns:a16="http://schemas.microsoft.com/office/drawing/2014/main" xmlns="" id="{58726DD3-C417-40C0-B9C6-64B6328B0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6555" y="6124575"/>
            <a:ext cx="3935329" cy="2990850"/>
          </a:xfrm>
          <a:prstGeom prst="rect">
            <a:avLst/>
          </a:prstGeom>
        </p:spPr>
      </p:pic>
      <p:pic>
        <p:nvPicPr>
          <p:cNvPr id="8" name="Picture 7">
            <a:extLst>
              <a:ext uri="{FF2B5EF4-FFF2-40B4-BE49-F238E27FC236}">
                <a16:creationId xmlns:a16="http://schemas.microsoft.com/office/drawing/2014/main" xmlns="" id="{0BF796C8-9D64-4DB5-A90A-0C1C0BAFF5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3583" y="5314117"/>
            <a:ext cx="3495675" cy="2562225"/>
          </a:xfrm>
          <a:prstGeom prst="rect">
            <a:avLst/>
          </a:prstGeom>
        </p:spPr>
      </p:pic>
      <p:pic>
        <p:nvPicPr>
          <p:cNvPr id="10" name="Picture 9">
            <a:extLst>
              <a:ext uri="{FF2B5EF4-FFF2-40B4-BE49-F238E27FC236}">
                <a16:creationId xmlns:a16="http://schemas.microsoft.com/office/drawing/2014/main" xmlns="" id="{44CDDE3C-23AB-4007-811E-FECF971D2D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0956" y="5943600"/>
            <a:ext cx="5029200" cy="3352800"/>
          </a:xfrm>
          <a:prstGeom prst="rect">
            <a:avLst/>
          </a:prstGeom>
        </p:spPr>
      </p:pic>
      <p:sp>
        <p:nvSpPr>
          <p:cNvPr id="11" name="Slide Number Placeholder 10">
            <a:extLst>
              <a:ext uri="{FF2B5EF4-FFF2-40B4-BE49-F238E27FC236}">
                <a16:creationId xmlns:a16="http://schemas.microsoft.com/office/drawing/2014/main" xmlns="" id="{BBA8BD76-2170-447C-8E7E-9835D829CE13}"/>
              </a:ext>
            </a:extLst>
          </p:cNvPr>
          <p:cNvSpPr>
            <a:spLocks noGrp="1"/>
          </p:cNvSpPr>
          <p:nvPr>
            <p:ph type="sldNum" sz="quarter" idx="12"/>
          </p:nvPr>
        </p:nvSpPr>
        <p:spPr/>
        <p:txBody>
          <a:bodyPr/>
          <a:lstStyle/>
          <a:p>
            <a:fld id="{B6F15528-21DE-4FAA-801E-634DDDAF4B2B}" type="slidenum">
              <a:rPr lang="en-US" smtClean="0"/>
              <a:t>5</a:t>
            </a:fld>
            <a:endParaRPr lang="en-US" dirty="0"/>
          </a:p>
        </p:txBody>
      </p:sp>
    </p:spTree>
    <p:extLst>
      <p:ext uri="{BB962C8B-B14F-4D97-AF65-F5344CB8AC3E}">
        <p14:creationId xmlns:p14="http://schemas.microsoft.com/office/powerpoint/2010/main" val="859252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F2DBE57C-0CFB-4336-ACAF-BCE3DCEF825A}"/>
              </a:ext>
            </a:extLst>
          </p:cNvPr>
          <p:cNvSpPr/>
          <p:nvPr/>
        </p:nvSpPr>
        <p:spPr>
          <a:xfrm>
            <a:off x="393564" y="0"/>
            <a:ext cx="16154399" cy="7709803"/>
          </a:xfrm>
          <a:prstGeom prst="rect">
            <a:avLst/>
          </a:prstGeom>
        </p:spPr>
        <p:txBody>
          <a:bodyPr wrap="square">
            <a:spAutoFit/>
          </a:bodyPr>
          <a:lstStyle/>
          <a:p>
            <a:r>
              <a:rPr lang="en-US" sz="1100" i="1" dirty="0">
                <a:solidFill>
                  <a:schemeClr val="accent1"/>
                </a:solidFill>
                <a:latin typeface="georgia" panose="02040502050405020303" pitchFamily="18" charset="0"/>
              </a:rPr>
              <a:t>https://thehimalayantimes.com/world/un-environment-is-deadly-worsening-mess-but-not-hopeless/ </a:t>
            </a:r>
          </a:p>
          <a:p>
            <a:r>
              <a:rPr lang="en-US" sz="3200" b="1" u="sng" dirty="0">
                <a:solidFill>
                  <a:srgbClr val="000000"/>
                </a:solidFill>
                <a:latin typeface="georgia" panose="02040502050405020303" pitchFamily="18" charset="0"/>
              </a:rPr>
              <a:t>United Nations: Environment is deadly, worsening mess, but not hopeless</a:t>
            </a:r>
          </a:p>
          <a:p>
            <a:r>
              <a:rPr lang="en-US" dirty="0"/>
              <a:t>Published: March 13, 2019</a:t>
            </a:r>
            <a:endParaRPr lang="en-US" sz="3200" dirty="0">
              <a:solidFill>
                <a:srgbClr val="000000"/>
              </a:solidFill>
              <a:latin typeface="georgia" panose="02040502050405020303" pitchFamily="18" charset="0"/>
            </a:endParaRPr>
          </a:p>
          <a:p>
            <a:r>
              <a:rPr lang="en-US" sz="2400" b="1" dirty="0"/>
              <a:t>WASHINGTON:</a:t>
            </a:r>
            <a:r>
              <a:rPr lang="en-US" sz="2400" dirty="0"/>
              <a:t> Earth is sick with multiple and worsening environmental ills killing millions of people yearly, </a:t>
            </a:r>
            <a:r>
              <a:rPr lang="en-US" sz="2400" dirty="0">
                <a:hlinkClick r:id="rId2"/>
              </a:rPr>
              <a:t>a new UN report</a:t>
            </a:r>
            <a:r>
              <a:rPr lang="en-US" sz="2400" dirty="0"/>
              <a:t> says . . . But it may not be too late.</a:t>
            </a:r>
          </a:p>
          <a:p>
            <a:r>
              <a:rPr lang="en-US" sz="2400" dirty="0"/>
              <a:t>“There is every reason to be hopeful,” report co-editors Joyeeta Gupta and Paul Ekins told The Associated Press in an email. “There is still time but the window is closing fast.”</a:t>
            </a:r>
          </a:p>
          <a:p>
            <a:endParaRPr lang="en-US" sz="2400" dirty="0"/>
          </a:p>
          <a:p>
            <a:r>
              <a:rPr lang="en-US" sz="2400" dirty="0"/>
              <a:t>The sixth Global Environment Outlook, released Wednesday at a UN conference in Nairobi, Kenya, painted a dire picture of a planet where environmental problems interact with each other to make things even more dangerous for people. It uses the word “risk” 561 times in a 740-page report.</a:t>
            </a:r>
          </a:p>
          <a:p>
            <a:r>
              <a:rPr lang="en-US" sz="2400" dirty="0"/>
              <a:t>The report concludes “unsustainable human activities globally have degraded the Earth’s ecosystems, endangering the ecological foundations of society.”</a:t>
            </a:r>
          </a:p>
          <a:p>
            <a:r>
              <a:rPr lang="en-US" sz="2400" dirty="0"/>
              <a:t>But the same document says changes in the way the world eats, buys things, gets its energy and handles its waste could help fix the problems.</a:t>
            </a:r>
          </a:p>
          <a:p>
            <a:r>
              <a:rPr lang="en-US" sz="2400" dirty="0"/>
              <a:t>The report is “a dramatic warning and a high-level road map for what must be done to prevent widespread disruption and even irreversible destruction of planetary life-support systems,” said University of Michigan environment dean Jonathan Overpeck, who wasn’t part of the report.</a:t>
            </a:r>
          </a:p>
          <a:p>
            <a:endParaRPr lang="en-US" sz="2400" dirty="0"/>
          </a:p>
          <a:p>
            <a:r>
              <a:rPr lang="en-US" sz="3200" dirty="0">
                <a:solidFill>
                  <a:srgbClr val="000000"/>
                </a:solidFill>
                <a:latin typeface="georgia" panose="02040502050405020303" pitchFamily="18" charset="0"/>
              </a:rPr>
              <a:t> </a:t>
            </a:r>
          </a:p>
          <a:p>
            <a:endParaRPr lang="en-US" b="1" dirty="0">
              <a:solidFill>
                <a:srgbClr val="114477"/>
              </a:solidFill>
              <a:latin typeface="&amp;quot"/>
            </a:endParaRPr>
          </a:p>
        </p:txBody>
      </p:sp>
      <p:pic>
        <p:nvPicPr>
          <p:cNvPr id="6" name="Picture 5">
            <a:extLst>
              <a:ext uri="{FF2B5EF4-FFF2-40B4-BE49-F238E27FC236}">
                <a16:creationId xmlns:a16="http://schemas.microsoft.com/office/drawing/2014/main" xmlns="" id="{0A023A88-9597-4D80-9EE1-63C41D4AB0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9358" y="7709803"/>
            <a:ext cx="10820400" cy="2922129"/>
          </a:xfrm>
          <a:prstGeom prst="rect">
            <a:avLst/>
          </a:prstGeom>
        </p:spPr>
      </p:pic>
      <p:sp>
        <p:nvSpPr>
          <p:cNvPr id="7" name="Slide Number Placeholder 6">
            <a:extLst>
              <a:ext uri="{FF2B5EF4-FFF2-40B4-BE49-F238E27FC236}">
                <a16:creationId xmlns:a16="http://schemas.microsoft.com/office/drawing/2014/main" xmlns="" id="{C7D02486-2FF0-45F3-8205-0D891ABF5ADD}"/>
              </a:ext>
            </a:extLst>
          </p:cNvPr>
          <p:cNvSpPr>
            <a:spLocks noGrp="1"/>
          </p:cNvSpPr>
          <p:nvPr>
            <p:ph type="sldNum" sz="quarter" idx="12"/>
          </p:nvPr>
        </p:nvSpPr>
        <p:spPr/>
        <p:txBody>
          <a:bodyPr/>
          <a:lstStyle/>
          <a:p>
            <a:fld id="{B6F15528-21DE-4FAA-801E-634DDDAF4B2B}" type="slidenum">
              <a:rPr lang="en-US" smtClean="0"/>
              <a:t>6</a:t>
            </a:fld>
            <a:endParaRPr lang="en-US" dirty="0"/>
          </a:p>
        </p:txBody>
      </p:sp>
    </p:spTree>
    <p:extLst>
      <p:ext uri="{BB962C8B-B14F-4D97-AF65-F5344CB8AC3E}">
        <p14:creationId xmlns:p14="http://schemas.microsoft.com/office/powerpoint/2010/main" val="3016317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E023688-B81E-4E2F-B054-DFFB70E2959F}"/>
              </a:ext>
            </a:extLst>
          </p:cNvPr>
          <p:cNvSpPr txBox="1"/>
          <p:nvPr/>
        </p:nvSpPr>
        <p:spPr>
          <a:xfrm>
            <a:off x="818357" y="639697"/>
            <a:ext cx="16044344" cy="830997"/>
          </a:xfrm>
          <a:prstGeom prst="rect">
            <a:avLst/>
          </a:prstGeom>
          <a:noFill/>
        </p:spPr>
        <p:txBody>
          <a:bodyPr wrap="square" rtlCol="0">
            <a:spAutoFit/>
          </a:bodyPr>
          <a:lstStyle/>
          <a:p>
            <a:r>
              <a:rPr lang="en-US" sz="4800" dirty="0"/>
              <a:t>       IT’S NOT TOO LATE BUT TIME IS RUNNING OUT</a:t>
            </a:r>
          </a:p>
        </p:txBody>
      </p:sp>
      <p:pic>
        <p:nvPicPr>
          <p:cNvPr id="5" name="Picture 4">
            <a:extLst>
              <a:ext uri="{FF2B5EF4-FFF2-40B4-BE49-F238E27FC236}">
                <a16:creationId xmlns:a16="http://schemas.microsoft.com/office/drawing/2014/main" xmlns="" id="{363141AA-7200-447C-B04F-C202AB816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57" y="2351590"/>
            <a:ext cx="6553200" cy="4373060"/>
          </a:xfrm>
          <a:prstGeom prst="rect">
            <a:avLst/>
          </a:prstGeom>
        </p:spPr>
      </p:pic>
      <p:pic>
        <p:nvPicPr>
          <p:cNvPr id="7" name="Picture 6">
            <a:extLst>
              <a:ext uri="{FF2B5EF4-FFF2-40B4-BE49-F238E27FC236}">
                <a16:creationId xmlns:a16="http://schemas.microsoft.com/office/drawing/2014/main" xmlns="" id="{D44CA69D-2B07-4D70-805A-F1CA62D43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8156" y="3962401"/>
            <a:ext cx="5105400" cy="3081337"/>
          </a:xfrm>
          <a:prstGeom prst="rect">
            <a:avLst/>
          </a:prstGeom>
        </p:spPr>
      </p:pic>
      <p:pic>
        <p:nvPicPr>
          <p:cNvPr id="9" name="Picture 8">
            <a:extLst>
              <a:ext uri="{FF2B5EF4-FFF2-40B4-BE49-F238E27FC236}">
                <a16:creationId xmlns:a16="http://schemas.microsoft.com/office/drawing/2014/main" xmlns="" id="{00ADEA2F-1DD7-4298-B489-12DE7F6168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7558" y="6584134"/>
            <a:ext cx="2895599" cy="2712266"/>
          </a:xfrm>
          <a:prstGeom prst="rect">
            <a:avLst/>
          </a:prstGeom>
        </p:spPr>
      </p:pic>
      <p:sp>
        <p:nvSpPr>
          <p:cNvPr id="10" name="TextBox 9">
            <a:extLst>
              <a:ext uri="{FF2B5EF4-FFF2-40B4-BE49-F238E27FC236}">
                <a16:creationId xmlns:a16="http://schemas.microsoft.com/office/drawing/2014/main" xmlns="" id="{9C9046DF-BD30-4649-BF75-33F0A3CF3890}"/>
              </a:ext>
            </a:extLst>
          </p:cNvPr>
          <p:cNvSpPr txBox="1"/>
          <p:nvPr/>
        </p:nvSpPr>
        <p:spPr>
          <a:xfrm>
            <a:off x="5466556" y="8436544"/>
            <a:ext cx="12801600" cy="1446550"/>
          </a:xfrm>
          <a:prstGeom prst="rect">
            <a:avLst/>
          </a:prstGeom>
          <a:noFill/>
        </p:spPr>
        <p:txBody>
          <a:bodyPr wrap="square" rtlCol="0">
            <a:spAutoFit/>
          </a:bodyPr>
          <a:lstStyle/>
          <a:p>
            <a:r>
              <a:rPr lang="en-US" sz="4400" dirty="0"/>
              <a:t>LET US SAVE THE PLANET FOR THE GENERATIONS TO COME!</a:t>
            </a:r>
          </a:p>
        </p:txBody>
      </p:sp>
      <p:sp>
        <p:nvSpPr>
          <p:cNvPr id="11" name="Slide Number Placeholder 10">
            <a:extLst>
              <a:ext uri="{FF2B5EF4-FFF2-40B4-BE49-F238E27FC236}">
                <a16:creationId xmlns:a16="http://schemas.microsoft.com/office/drawing/2014/main" xmlns="" id="{D2830090-2525-46B8-B5D1-4A66F1B65F28}"/>
              </a:ext>
            </a:extLst>
          </p:cNvPr>
          <p:cNvSpPr>
            <a:spLocks noGrp="1"/>
          </p:cNvSpPr>
          <p:nvPr>
            <p:ph type="sldNum" sz="quarter" idx="12"/>
          </p:nvPr>
        </p:nvSpPr>
        <p:spPr/>
        <p:txBody>
          <a:bodyPr/>
          <a:lstStyle/>
          <a:p>
            <a:fld id="{B6F15528-21DE-4FAA-801E-634DDDAF4B2B}" type="slidenum">
              <a:rPr lang="en-US" smtClean="0"/>
              <a:t>7</a:t>
            </a:fld>
            <a:endParaRPr lang="en-US" dirty="0"/>
          </a:p>
        </p:txBody>
      </p:sp>
    </p:spTree>
    <p:extLst>
      <p:ext uri="{BB962C8B-B14F-4D97-AF65-F5344CB8AC3E}">
        <p14:creationId xmlns:p14="http://schemas.microsoft.com/office/powerpoint/2010/main" val="3914430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7BE9C0-2A2B-4FB6-9146-C98C5422FF68}"/>
              </a:ext>
            </a:extLst>
          </p:cNvPr>
          <p:cNvSpPr>
            <a:spLocks noGrp="1"/>
          </p:cNvSpPr>
          <p:nvPr>
            <p:ph type="title"/>
          </p:nvPr>
        </p:nvSpPr>
        <p:spPr>
          <a:xfrm>
            <a:off x="1275557" y="7162800"/>
            <a:ext cx="8839200" cy="1752600"/>
          </a:xfrm>
        </p:spPr>
        <p:txBody>
          <a:bodyPr>
            <a:normAutofit fontScale="90000"/>
          </a:bodyPr>
          <a:lstStyle/>
          <a:p>
            <a:r>
              <a:rPr lang="en-US" dirty="0"/>
              <a:t/>
            </a:r>
            <a:br>
              <a:rPr lang="en-US" dirty="0"/>
            </a:br>
            <a:r>
              <a:rPr lang="en-US" dirty="0"/>
              <a:t/>
            </a:r>
            <a:br>
              <a:rPr lang="en-US" dirty="0"/>
            </a:br>
            <a:r>
              <a:rPr lang="en-US" dirty="0"/>
              <a:t/>
            </a:r>
            <a:br>
              <a:rPr lang="en-US" dirty="0"/>
            </a:br>
            <a:endParaRPr lang="en-US" dirty="0"/>
          </a:p>
        </p:txBody>
      </p:sp>
      <p:sp>
        <p:nvSpPr>
          <p:cNvPr id="3" name="Text Placeholder 2">
            <a:extLst>
              <a:ext uri="{FF2B5EF4-FFF2-40B4-BE49-F238E27FC236}">
                <a16:creationId xmlns:a16="http://schemas.microsoft.com/office/drawing/2014/main" xmlns="" id="{8B701907-C30E-420A-BC90-CF02B97233A2}"/>
              </a:ext>
            </a:extLst>
          </p:cNvPr>
          <p:cNvSpPr>
            <a:spLocks noGrp="1"/>
          </p:cNvSpPr>
          <p:nvPr>
            <p:ph type="body" idx="1"/>
          </p:nvPr>
        </p:nvSpPr>
        <p:spPr>
          <a:xfrm>
            <a:off x="1504156" y="1162595"/>
            <a:ext cx="8153400" cy="1047205"/>
          </a:xfrm>
        </p:spPr>
        <p:txBody>
          <a:bodyPr/>
          <a:lstStyle/>
          <a:p>
            <a:r>
              <a:rPr lang="en-US" dirty="0"/>
              <a:t>MANKIND IS KILLING THE PLANET </a:t>
            </a:r>
          </a:p>
        </p:txBody>
      </p:sp>
      <p:pic>
        <p:nvPicPr>
          <p:cNvPr id="5" name="Picture 4">
            <a:extLst>
              <a:ext uri="{FF2B5EF4-FFF2-40B4-BE49-F238E27FC236}">
                <a16:creationId xmlns:a16="http://schemas.microsoft.com/office/drawing/2014/main" xmlns="" id="{FACE0E1E-317F-4411-9C81-E26F63922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3156" y="381000"/>
            <a:ext cx="3505200" cy="3429000"/>
          </a:xfrm>
          <a:prstGeom prst="rect">
            <a:avLst/>
          </a:prstGeom>
        </p:spPr>
      </p:pic>
      <p:sp>
        <p:nvSpPr>
          <p:cNvPr id="6" name="Rectangle 5">
            <a:extLst>
              <a:ext uri="{FF2B5EF4-FFF2-40B4-BE49-F238E27FC236}">
                <a16:creationId xmlns:a16="http://schemas.microsoft.com/office/drawing/2014/main" xmlns="" id="{3D73A117-C6C1-49AB-B23E-5D674AB7BA25}"/>
              </a:ext>
            </a:extLst>
          </p:cNvPr>
          <p:cNvSpPr/>
          <p:nvPr/>
        </p:nvSpPr>
        <p:spPr>
          <a:xfrm>
            <a:off x="894556" y="7772400"/>
            <a:ext cx="8001000" cy="1754326"/>
          </a:xfrm>
          <a:prstGeom prst="rect">
            <a:avLst/>
          </a:prstGeom>
        </p:spPr>
        <p:txBody>
          <a:bodyPr wrap="square">
            <a:spAutoFit/>
          </a:bodyPr>
          <a:lstStyle/>
          <a:p>
            <a:r>
              <a:rPr lang="en-US" sz="3600" dirty="0"/>
              <a:t>HOW CAN WE CHANGE THIS PROCESS and NO LONGER POLLUTE AND POISON OUR WORLD?</a:t>
            </a:r>
          </a:p>
        </p:txBody>
      </p:sp>
      <p:sp>
        <p:nvSpPr>
          <p:cNvPr id="8" name="TextBox 7">
            <a:extLst>
              <a:ext uri="{FF2B5EF4-FFF2-40B4-BE49-F238E27FC236}">
                <a16:creationId xmlns:a16="http://schemas.microsoft.com/office/drawing/2014/main" xmlns="" id="{A2C8404F-BF63-450F-A234-3913E0219C1B}"/>
              </a:ext>
            </a:extLst>
          </p:cNvPr>
          <p:cNvSpPr txBox="1"/>
          <p:nvPr/>
        </p:nvSpPr>
        <p:spPr>
          <a:xfrm>
            <a:off x="1808956" y="3048000"/>
            <a:ext cx="7696200" cy="2308324"/>
          </a:xfrm>
          <a:prstGeom prst="rect">
            <a:avLst/>
          </a:prstGeom>
          <a:noFill/>
        </p:spPr>
        <p:txBody>
          <a:bodyPr wrap="square" rtlCol="0">
            <a:spAutoFit/>
          </a:bodyPr>
          <a:lstStyle/>
          <a:p>
            <a:r>
              <a:rPr lang="en-US" sz="3600" dirty="0"/>
              <a:t>IT IS ONLY A MATTER OF TIME UNTIL ALL LIVING THINGS WILL SUFFER  FROM MAN’S IRRESPONSIBLE BEHAVIOR</a:t>
            </a:r>
          </a:p>
        </p:txBody>
      </p:sp>
      <p:sp>
        <p:nvSpPr>
          <p:cNvPr id="9" name="TextBox 8">
            <a:extLst>
              <a:ext uri="{FF2B5EF4-FFF2-40B4-BE49-F238E27FC236}">
                <a16:creationId xmlns:a16="http://schemas.microsoft.com/office/drawing/2014/main" xmlns="" id="{C924DEA2-8696-47E8-B638-722C51373292}"/>
              </a:ext>
            </a:extLst>
          </p:cNvPr>
          <p:cNvSpPr txBox="1"/>
          <p:nvPr/>
        </p:nvSpPr>
        <p:spPr>
          <a:xfrm>
            <a:off x="10724356" y="8027872"/>
            <a:ext cx="6477000" cy="1261884"/>
          </a:xfrm>
          <a:prstGeom prst="rect">
            <a:avLst/>
          </a:prstGeom>
          <a:noFill/>
        </p:spPr>
        <p:txBody>
          <a:bodyPr wrap="square" rtlCol="0">
            <a:spAutoFit/>
          </a:bodyPr>
          <a:lstStyle/>
          <a:p>
            <a:r>
              <a:rPr lang="en-US" sz="2800" dirty="0"/>
              <a:t>The Answer is :</a:t>
            </a:r>
          </a:p>
          <a:p>
            <a:r>
              <a:rPr lang="en-US" sz="4800" i="1" dirty="0"/>
              <a:t>FDL TECHNOLOGIES</a:t>
            </a:r>
          </a:p>
        </p:txBody>
      </p:sp>
      <p:sp>
        <p:nvSpPr>
          <p:cNvPr id="10" name="TextBox 9">
            <a:extLst>
              <a:ext uri="{FF2B5EF4-FFF2-40B4-BE49-F238E27FC236}">
                <a16:creationId xmlns:a16="http://schemas.microsoft.com/office/drawing/2014/main" xmlns="" id="{0946D2B9-E70D-4738-8F22-F7B8382F0129}"/>
              </a:ext>
            </a:extLst>
          </p:cNvPr>
          <p:cNvSpPr txBox="1"/>
          <p:nvPr/>
        </p:nvSpPr>
        <p:spPr>
          <a:xfrm>
            <a:off x="1123156" y="6807368"/>
            <a:ext cx="17066373" cy="400110"/>
          </a:xfrm>
          <a:prstGeom prst="rect">
            <a:avLst/>
          </a:prstGeom>
          <a:noFill/>
        </p:spPr>
        <p:txBody>
          <a:bodyPr wrap="square" rtlCol="0">
            <a:spAutoFit/>
          </a:bodyPr>
          <a:lstStyle/>
          <a:p>
            <a:r>
              <a:rPr lang="en-US" sz="2000" b="1" dirty="0"/>
              <a:t>____________________________________________________________________________________________________________________________________</a:t>
            </a:r>
          </a:p>
        </p:txBody>
      </p:sp>
      <p:pic>
        <p:nvPicPr>
          <p:cNvPr id="12" name="Picture 11">
            <a:extLst>
              <a:ext uri="{FF2B5EF4-FFF2-40B4-BE49-F238E27FC236}">
                <a16:creationId xmlns:a16="http://schemas.microsoft.com/office/drawing/2014/main" xmlns="" id="{F0BFDC5D-FC1C-4F49-B4C4-29ECEC65D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356" y="4267200"/>
            <a:ext cx="2514600" cy="2397456"/>
          </a:xfrm>
          <a:prstGeom prst="rect">
            <a:avLst/>
          </a:prstGeom>
        </p:spPr>
      </p:pic>
      <p:pic>
        <p:nvPicPr>
          <p:cNvPr id="14" name="Picture 13">
            <a:extLst>
              <a:ext uri="{FF2B5EF4-FFF2-40B4-BE49-F238E27FC236}">
                <a16:creationId xmlns:a16="http://schemas.microsoft.com/office/drawing/2014/main" xmlns="" id="{138F16AB-9170-428C-B5B7-3D3550FE79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8556" y="5235476"/>
            <a:ext cx="2895600" cy="1851124"/>
          </a:xfrm>
          <a:prstGeom prst="rect">
            <a:avLst/>
          </a:prstGeom>
        </p:spPr>
      </p:pic>
      <p:pic>
        <p:nvPicPr>
          <p:cNvPr id="16" name="Picture 15">
            <a:extLst>
              <a:ext uri="{FF2B5EF4-FFF2-40B4-BE49-F238E27FC236}">
                <a16:creationId xmlns:a16="http://schemas.microsoft.com/office/drawing/2014/main" xmlns="" id="{58355052-36C2-48BF-966A-24C0BE7578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0713" y="3831510"/>
            <a:ext cx="3493337" cy="2053293"/>
          </a:xfrm>
          <a:prstGeom prst="rect">
            <a:avLst/>
          </a:prstGeom>
        </p:spPr>
      </p:pic>
      <p:pic>
        <p:nvPicPr>
          <p:cNvPr id="18" name="Picture 17">
            <a:extLst>
              <a:ext uri="{FF2B5EF4-FFF2-40B4-BE49-F238E27FC236}">
                <a16:creationId xmlns:a16="http://schemas.microsoft.com/office/drawing/2014/main" xmlns="" id="{9271FA3E-CA4C-4E64-A11C-E5C211B8BE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3562806" y="2743200"/>
            <a:ext cx="3409950" cy="1921099"/>
          </a:xfrm>
          <a:prstGeom prst="rect">
            <a:avLst/>
          </a:prstGeom>
        </p:spPr>
      </p:pic>
      <p:sp>
        <p:nvSpPr>
          <p:cNvPr id="20" name="Slide Number Placeholder 19">
            <a:extLst>
              <a:ext uri="{FF2B5EF4-FFF2-40B4-BE49-F238E27FC236}">
                <a16:creationId xmlns:a16="http://schemas.microsoft.com/office/drawing/2014/main" xmlns="" id="{9A140193-5DA0-4056-9B6B-259BDC31C1A3}"/>
              </a:ext>
            </a:extLst>
          </p:cNvPr>
          <p:cNvSpPr>
            <a:spLocks noGrp="1"/>
          </p:cNvSpPr>
          <p:nvPr>
            <p:ph type="sldNum" sz="quarter" idx="12"/>
          </p:nvPr>
        </p:nvSpPr>
        <p:spPr/>
        <p:txBody>
          <a:bodyPr/>
          <a:lstStyle/>
          <a:p>
            <a:fld id="{B6F15528-21DE-4FAA-801E-634DDDAF4B2B}" type="slidenum">
              <a:rPr lang="en-US" smtClean="0"/>
              <a:t>8</a:t>
            </a:fld>
            <a:endParaRPr lang="en-US" dirty="0"/>
          </a:p>
        </p:txBody>
      </p:sp>
      <p:pic>
        <p:nvPicPr>
          <p:cNvPr id="22" name="Picture 21">
            <a:extLst>
              <a:ext uri="{FF2B5EF4-FFF2-40B4-BE49-F238E27FC236}">
                <a16:creationId xmlns:a16="http://schemas.microsoft.com/office/drawing/2014/main" xmlns="" id="{F1F50F4D-98CD-4E5D-837D-00B86F23D7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76756" y="9148228"/>
            <a:ext cx="5638800" cy="1776454"/>
          </a:xfrm>
          <a:prstGeom prst="rect">
            <a:avLst/>
          </a:prstGeom>
        </p:spPr>
      </p:pic>
    </p:spTree>
    <p:extLst>
      <p:ext uri="{BB962C8B-B14F-4D97-AF65-F5344CB8AC3E}">
        <p14:creationId xmlns:p14="http://schemas.microsoft.com/office/powerpoint/2010/main" val="1945116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bject 23"/>
          <p:cNvSpPr/>
          <p:nvPr/>
        </p:nvSpPr>
        <p:spPr>
          <a:xfrm>
            <a:off x="513556" y="2743200"/>
            <a:ext cx="17373600" cy="3962400"/>
          </a:xfrm>
          <a:prstGeom prst="rect">
            <a:avLst/>
          </a:prstGeom>
          <a:blipFill>
            <a:blip r:embed="rId2" cstate="print"/>
            <a:stretch>
              <a:fillRect/>
            </a:stretch>
          </a:blipFill>
        </p:spPr>
        <p:txBody>
          <a:bodyPr wrap="square" lIns="0" tIns="0" rIns="0" bIns="0" rtlCol="0"/>
          <a:lstStyle/>
          <a:p>
            <a:r>
              <a:rPr lang="en-US" dirty="0"/>
              <a:t>Oc</a:t>
            </a:r>
            <a:endParaRPr dirty="0"/>
          </a:p>
        </p:txBody>
      </p:sp>
      <p:sp>
        <p:nvSpPr>
          <p:cNvPr id="24" name="object 24"/>
          <p:cNvSpPr txBox="1"/>
          <p:nvPr/>
        </p:nvSpPr>
        <p:spPr>
          <a:xfrm>
            <a:off x="589756" y="3505200"/>
            <a:ext cx="6400800" cy="1163139"/>
          </a:xfrm>
          <a:prstGeom prst="rect">
            <a:avLst/>
          </a:prstGeom>
          <a:solidFill>
            <a:srgbClr val="1CAAE1">
              <a:alpha val="79998"/>
            </a:srgbClr>
          </a:solidFill>
        </p:spPr>
        <p:txBody>
          <a:bodyPr vert="horz" wrap="square" lIns="0" tIns="1270" rIns="0" bIns="0" rtlCol="0">
            <a:spAutoFit/>
          </a:bodyPr>
          <a:lstStyle/>
          <a:p>
            <a:pPr>
              <a:spcBef>
                <a:spcPts val="10"/>
              </a:spcBef>
            </a:pPr>
            <a:endParaRPr sz="2950" dirty="0">
              <a:latin typeface="Times New Roman"/>
              <a:cs typeface="Times New Roman"/>
            </a:endParaRPr>
          </a:p>
          <a:p>
            <a:pPr marL="533400"/>
            <a:r>
              <a:rPr lang="en-US" sz="2800" b="1" spc="-30" dirty="0">
                <a:solidFill>
                  <a:srgbClr val="FFFFFF"/>
                </a:solidFill>
                <a:latin typeface="Arial"/>
                <a:cs typeface="Arial"/>
              </a:rPr>
              <a:t>FDL Technology / </a:t>
            </a:r>
            <a:r>
              <a:rPr lang="en-US" b="1" spc="-30" dirty="0">
                <a:solidFill>
                  <a:srgbClr val="FFFFFF"/>
                </a:solidFill>
                <a:latin typeface="Arial"/>
                <a:cs typeface="Arial"/>
              </a:rPr>
              <a:t>applications</a:t>
            </a:r>
            <a:r>
              <a:rPr b="1" spc="175" dirty="0">
                <a:solidFill>
                  <a:srgbClr val="FFFFFF"/>
                </a:solidFill>
                <a:latin typeface="Arial"/>
                <a:cs typeface="Arial"/>
              </a:rPr>
              <a:t> </a:t>
            </a:r>
            <a:r>
              <a:rPr lang="en-US" b="1" spc="175" dirty="0">
                <a:solidFill>
                  <a:srgbClr val="FFFFFF"/>
                </a:solidFill>
                <a:latin typeface="Arial"/>
                <a:cs typeface="Arial"/>
              </a:rPr>
              <a:t>in the </a:t>
            </a:r>
            <a:r>
              <a:rPr b="1" spc="-25" dirty="0">
                <a:solidFill>
                  <a:srgbClr val="FFFFFF"/>
                </a:solidFill>
                <a:latin typeface="Arial"/>
                <a:cs typeface="Arial"/>
              </a:rPr>
              <a:t>mining</a:t>
            </a:r>
            <a:r>
              <a:rPr b="1" spc="-185" dirty="0">
                <a:solidFill>
                  <a:srgbClr val="FFFFFF"/>
                </a:solidFill>
                <a:latin typeface="Arial"/>
                <a:cs typeface="Arial"/>
              </a:rPr>
              <a:t> </a:t>
            </a:r>
            <a:r>
              <a:rPr b="1" spc="5" dirty="0">
                <a:solidFill>
                  <a:srgbClr val="FFFFFF"/>
                </a:solidFill>
                <a:latin typeface="Arial"/>
                <a:cs typeface="Arial"/>
              </a:rPr>
              <a:t>sector</a:t>
            </a:r>
            <a:endParaRPr dirty="0">
              <a:latin typeface="Arial"/>
              <a:cs typeface="Arial"/>
            </a:endParaRPr>
          </a:p>
        </p:txBody>
      </p:sp>
      <p:sp>
        <p:nvSpPr>
          <p:cNvPr id="26" name="object 26"/>
          <p:cNvSpPr txBox="1"/>
          <p:nvPr/>
        </p:nvSpPr>
        <p:spPr>
          <a:xfrm>
            <a:off x="9504362" y="4955824"/>
            <a:ext cx="7544594" cy="1291251"/>
          </a:xfrm>
          <a:prstGeom prst="rect">
            <a:avLst/>
          </a:prstGeom>
        </p:spPr>
        <p:txBody>
          <a:bodyPr vert="horz" wrap="square" lIns="0" tIns="86360" rIns="0" bIns="0" rtlCol="0">
            <a:spAutoFit/>
          </a:bodyPr>
          <a:lstStyle/>
          <a:p>
            <a:pPr marL="588645">
              <a:spcBef>
                <a:spcPts val="680"/>
              </a:spcBef>
            </a:pPr>
            <a:endParaRPr sz="1000" dirty="0">
              <a:latin typeface="Arial"/>
              <a:cs typeface="Arial"/>
            </a:endParaRPr>
          </a:p>
          <a:p>
            <a:pPr marL="588645" marR="318770">
              <a:lnSpc>
                <a:spcPct val="104200"/>
              </a:lnSpc>
              <a:spcBef>
                <a:spcPts val="640"/>
              </a:spcBef>
            </a:pPr>
            <a:r>
              <a:rPr lang="en-US" sz="2800" i="1" dirty="0">
                <a:solidFill>
                  <a:srgbClr val="FFFFFF"/>
                </a:solidFill>
                <a:latin typeface="Arial"/>
                <a:cs typeface="Arial"/>
              </a:rPr>
              <a:t>FDL Electronic </a:t>
            </a:r>
            <a:r>
              <a:rPr lang="en-US" sz="2800" i="1" dirty="0" smtClean="0">
                <a:solidFill>
                  <a:srgbClr val="FFFFFF"/>
                </a:solidFill>
                <a:latin typeface="Arial"/>
                <a:cs typeface="Arial"/>
              </a:rPr>
              <a:t> Imploder Mill</a:t>
            </a:r>
            <a:r>
              <a:rPr lang="en-US" sz="2800" b="1" i="1" dirty="0" smtClean="0">
                <a:solidFill>
                  <a:srgbClr val="FFFFFF"/>
                </a:solidFill>
                <a:latin typeface="Arial"/>
                <a:cs typeface="Arial"/>
              </a:rPr>
              <a:t> </a:t>
            </a:r>
            <a:r>
              <a:rPr lang="en-US" sz="2800" b="1" dirty="0">
                <a:solidFill>
                  <a:srgbClr val="FFFFFF"/>
                </a:solidFill>
                <a:latin typeface="Arial"/>
                <a:cs typeface="Arial"/>
              </a:rPr>
              <a:t>-  </a:t>
            </a:r>
          </a:p>
          <a:p>
            <a:pPr marL="588645" marR="318770">
              <a:lnSpc>
                <a:spcPct val="104200"/>
              </a:lnSpc>
              <a:spcBef>
                <a:spcPts val="640"/>
              </a:spcBef>
            </a:pPr>
            <a:r>
              <a:rPr lang="en-US" sz="2800" b="1" dirty="0">
                <a:solidFill>
                  <a:srgbClr val="FFFFFF"/>
                </a:solidFill>
                <a:latin typeface="Arial"/>
                <a:cs typeface="Arial"/>
              </a:rPr>
              <a:t> An Environmentally Friendly Process</a:t>
            </a:r>
            <a:endParaRPr sz="2800" dirty="0">
              <a:latin typeface="Arial"/>
              <a:cs typeface="Arial"/>
            </a:endParaRPr>
          </a:p>
        </p:txBody>
      </p:sp>
      <p:sp>
        <p:nvSpPr>
          <p:cNvPr id="4" name="Rectangle 3">
            <a:extLst>
              <a:ext uri="{FF2B5EF4-FFF2-40B4-BE49-F238E27FC236}">
                <a16:creationId xmlns:a16="http://schemas.microsoft.com/office/drawing/2014/main" xmlns="" id="{0F886C84-F4DB-4D03-8AC7-6F3DEF7CF6D8}"/>
              </a:ext>
            </a:extLst>
          </p:cNvPr>
          <p:cNvSpPr/>
          <p:nvPr/>
        </p:nvSpPr>
        <p:spPr>
          <a:xfrm>
            <a:off x="6739732" y="685800"/>
            <a:ext cx="3947932" cy="369332"/>
          </a:xfrm>
          <a:prstGeom prst="rect">
            <a:avLst/>
          </a:prstGeom>
          <a:noFill/>
        </p:spPr>
        <p:txBody>
          <a:bodyPr wrap="square" lIns="91440" tIns="45720" rIns="91440" bIns="45720">
            <a:spAutoFit/>
          </a:bodyPr>
          <a:lstStyle/>
          <a:p>
            <a:endParaRPr lang="en-US" b="1" i="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angle 6">
            <a:extLst>
              <a:ext uri="{FF2B5EF4-FFF2-40B4-BE49-F238E27FC236}">
                <a16:creationId xmlns:a16="http://schemas.microsoft.com/office/drawing/2014/main" xmlns="" id="{CFF4B56F-BA82-4605-960D-E3E165A26CAB}"/>
              </a:ext>
            </a:extLst>
          </p:cNvPr>
          <p:cNvSpPr/>
          <p:nvPr/>
        </p:nvSpPr>
        <p:spPr>
          <a:xfrm>
            <a:off x="9371152" y="5301734"/>
            <a:ext cx="266420" cy="369332"/>
          </a:xfrm>
          <a:prstGeom prst="rect">
            <a:avLst/>
          </a:prstGeom>
        </p:spPr>
        <p:txBody>
          <a:bodyPr wrap="none">
            <a:spAutoFit/>
          </a:bodyPr>
          <a:lstStyle/>
          <a:p>
            <a:r>
              <a:rPr lang="en-US" b="1" spc="25" dirty="0">
                <a:latin typeface="Verdana"/>
                <a:cs typeface="Verdana"/>
              </a:rPr>
              <a:t> </a:t>
            </a:r>
            <a:endParaRPr lang="en-US" dirty="0"/>
          </a:p>
        </p:txBody>
      </p:sp>
      <p:sp>
        <p:nvSpPr>
          <p:cNvPr id="11" name="TextBox 10">
            <a:extLst>
              <a:ext uri="{FF2B5EF4-FFF2-40B4-BE49-F238E27FC236}">
                <a16:creationId xmlns:a16="http://schemas.microsoft.com/office/drawing/2014/main" xmlns="" id="{EF36F8F2-A266-424B-B38F-724CFFEBB761}"/>
              </a:ext>
            </a:extLst>
          </p:cNvPr>
          <p:cNvSpPr txBox="1"/>
          <p:nvPr/>
        </p:nvSpPr>
        <p:spPr>
          <a:xfrm>
            <a:off x="589756" y="6781800"/>
            <a:ext cx="16916400" cy="3539430"/>
          </a:xfrm>
          <a:prstGeom prst="rect">
            <a:avLst/>
          </a:prstGeom>
          <a:noFill/>
        </p:spPr>
        <p:txBody>
          <a:bodyPr wrap="square" rtlCol="0">
            <a:spAutoFit/>
          </a:bodyPr>
          <a:lstStyle/>
          <a:p>
            <a:r>
              <a:rPr lang="en-US" sz="3200" spc="-5" dirty="0">
                <a:latin typeface="Verdana"/>
                <a:cs typeface="Verdana"/>
              </a:rPr>
              <a:t>Using the FDL Process in mining, the </a:t>
            </a:r>
            <a:r>
              <a:rPr lang="en-US" sz="3200" dirty="0">
                <a:latin typeface="Verdana"/>
                <a:cs typeface="Verdana"/>
              </a:rPr>
              <a:t>final </a:t>
            </a:r>
            <a:r>
              <a:rPr lang="en-US" sz="3200" spc="-5" dirty="0">
                <a:latin typeface="Verdana"/>
                <a:cs typeface="Verdana"/>
              </a:rPr>
              <a:t>total </a:t>
            </a:r>
            <a:r>
              <a:rPr lang="en-US" sz="3200" dirty="0">
                <a:latin typeface="Verdana"/>
                <a:cs typeface="Verdana"/>
              </a:rPr>
              <a:t>yield </a:t>
            </a:r>
            <a:r>
              <a:rPr lang="en-US" sz="3200" spc="-5" dirty="0">
                <a:latin typeface="Verdana"/>
                <a:cs typeface="Verdana"/>
              </a:rPr>
              <a:t>is increased </a:t>
            </a:r>
            <a:r>
              <a:rPr lang="en-US" sz="3200" dirty="0">
                <a:latin typeface="Verdana"/>
                <a:cs typeface="Verdana"/>
              </a:rPr>
              <a:t>compared </a:t>
            </a:r>
            <a:r>
              <a:rPr lang="en-US" sz="3200" b="1" spc="-5" dirty="0">
                <a:latin typeface="Verdana"/>
                <a:cs typeface="Verdana"/>
              </a:rPr>
              <a:t>to traditional </a:t>
            </a:r>
            <a:r>
              <a:rPr lang="en-US" sz="3200" b="1" dirty="0">
                <a:latin typeface="Verdana"/>
                <a:cs typeface="Verdana"/>
              </a:rPr>
              <a:t>chemical methods </a:t>
            </a:r>
            <a:r>
              <a:rPr lang="en-US" sz="3200" dirty="0">
                <a:latin typeface="Verdana"/>
                <a:cs typeface="Verdana"/>
              </a:rPr>
              <a:t>and </a:t>
            </a:r>
            <a:r>
              <a:rPr lang="en-US" sz="3200" spc="-5" dirty="0">
                <a:latin typeface="Verdana"/>
                <a:cs typeface="Verdana"/>
              </a:rPr>
              <a:t>there will be </a:t>
            </a:r>
            <a:r>
              <a:rPr lang="en-US" sz="3200" b="1" dirty="0">
                <a:latin typeface="Verdana"/>
                <a:cs typeface="Verdana"/>
              </a:rPr>
              <a:t>no </a:t>
            </a:r>
            <a:r>
              <a:rPr lang="en-US" sz="3200" b="1" spc="-5" dirty="0">
                <a:latin typeface="Verdana"/>
                <a:cs typeface="Verdana"/>
              </a:rPr>
              <a:t>waste </a:t>
            </a:r>
            <a:r>
              <a:rPr lang="en-US" sz="3200" b="1" dirty="0">
                <a:latin typeface="Verdana"/>
                <a:cs typeface="Verdana"/>
              </a:rPr>
              <a:t>materials. </a:t>
            </a:r>
            <a:r>
              <a:rPr lang="en-US" sz="3200" spc="-5" dirty="0">
                <a:latin typeface="Verdana"/>
                <a:cs typeface="Verdana"/>
              </a:rPr>
              <a:t>The </a:t>
            </a:r>
            <a:r>
              <a:rPr lang="en-US" sz="3200" dirty="0">
                <a:latin typeface="Verdana"/>
                <a:cs typeface="Verdana"/>
              </a:rPr>
              <a:t>materials </a:t>
            </a:r>
            <a:r>
              <a:rPr lang="en-US" sz="3200" spc="-5" dirty="0">
                <a:latin typeface="Verdana"/>
                <a:cs typeface="Verdana"/>
              </a:rPr>
              <a:t>treated with the FDL </a:t>
            </a:r>
            <a:r>
              <a:rPr lang="en-US" sz="3200" spc="-15" dirty="0">
                <a:latin typeface="Verdana"/>
                <a:cs typeface="Verdana"/>
              </a:rPr>
              <a:t>technology </a:t>
            </a:r>
            <a:r>
              <a:rPr lang="en-US" sz="3200" spc="-5" dirty="0">
                <a:latin typeface="Verdana"/>
                <a:cs typeface="Verdana"/>
              </a:rPr>
              <a:t>become inert, </a:t>
            </a:r>
            <a:r>
              <a:rPr lang="en-US" sz="3200" spc="-10" dirty="0">
                <a:latin typeface="Verdana"/>
                <a:cs typeface="Verdana"/>
              </a:rPr>
              <a:t>dehydrated </a:t>
            </a:r>
            <a:r>
              <a:rPr lang="en-US" sz="3200" dirty="0">
                <a:latin typeface="Verdana"/>
                <a:cs typeface="Verdana"/>
              </a:rPr>
              <a:t>and sterile. Materials are totally pure, clean, free of insects or any other contaminant. </a:t>
            </a:r>
            <a:r>
              <a:rPr lang="en-US" sz="3200" spc="-5" dirty="0">
                <a:latin typeface="Verdana"/>
                <a:cs typeface="Verdana"/>
              </a:rPr>
              <a:t>Any byproduct of the process can create</a:t>
            </a:r>
            <a:r>
              <a:rPr lang="en-US" sz="3200" dirty="0">
                <a:latin typeface="Verdana"/>
                <a:cs typeface="Verdana"/>
              </a:rPr>
              <a:t> materials </a:t>
            </a:r>
            <a:r>
              <a:rPr lang="en-US" sz="3200" spc="-10" dirty="0">
                <a:latin typeface="Verdana"/>
                <a:cs typeface="Verdana"/>
              </a:rPr>
              <a:t>having </a:t>
            </a:r>
            <a:r>
              <a:rPr lang="en-US" sz="3200" spc="-5" dirty="0">
                <a:latin typeface="Verdana"/>
                <a:cs typeface="Verdana"/>
              </a:rPr>
              <a:t>the characteristic </a:t>
            </a:r>
            <a:r>
              <a:rPr lang="en-US" sz="3200" dirty="0">
                <a:latin typeface="Verdana"/>
                <a:cs typeface="Verdana"/>
              </a:rPr>
              <a:t>repulsion of fungi, algae, </a:t>
            </a:r>
            <a:r>
              <a:rPr lang="en-US" sz="3200" spc="-5" dirty="0">
                <a:latin typeface="Verdana"/>
                <a:cs typeface="Verdana"/>
              </a:rPr>
              <a:t>insects and other contaminants, thus improving the quality </a:t>
            </a:r>
            <a:r>
              <a:rPr lang="en-US" sz="3200" dirty="0">
                <a:latin typeface="Verdana"/>
                <a:cs typeface="Verdana"/>
              </a:rPr>
              <a:t>of </a:t>
            </a:r>
            <a:r>
              <a:rPr lang="en-US" sz="3200" spc="-5" dirty="0">
                <a:latin typeface="Verdana"/>
                <a:cs typeface="Verdana"/>
              </a:rPr>
              <a:t>life </a:t>
            </a:r>
            <a:r>
              <a:rPr lang="en-US" sz="3200" dirty="0">
                <a:latin typeface="Verdana"/>
                <a:cs typeface="Verdana"/>
              </a:rPr>
              <a:t>of </a:t>
            </a:r>
            <a:r>
              <a:rPr lang="en-US" sz="3200" spc="-5" dirty="0">
                <a:latin typeface="Verdana"/>
                <a:cs typeface="Verdana"/>
              </a:rPr>
              <a:t>people and protecting the environment!</a:t>
            </a:r>
            <a:endParaRPr lang="en-US" sz="3200" dirty="0"/>
          </a:p>
        </p:txBody>
      </p:sp>
      <p:sp>
        <p:nvSpPr>
          <p:cNvPr id="12" name="TextBox 11">
            <a:extLst>
              <a:ext uri="{FF2B5EF4-FFF2-40B4-BE49-F238E27FC236}">
                <a16:creationId xmlns:a16="http://schemas.microsoft.com/office/drawing/2014/main" xmlns="" id="{1B4BECA0-516E-48E9-940B-60E5E0735C6C}"/>
              </a:ext>
            </a:extLst>
          </p:cNvPr>
          <p:cNvSpPr txBox="1"/>
          <p:nvPr/>
        </p:nvSpPr>
        <p:spPr>
          <a:xfrm>
            <a:off x="513556" y="762000"/>
            <a:ext cx="17297400" cy="1969770"/>
          </a:xfrm>
          <a:prstGeom prst="rect">
            <a:avLst/>
          </a:prstGeom>
          <a:noFill/>
        </p:spPr>
        <p:txBody>
          <a:bodyPr wrap="square" rtlCol="0">
            <a:spAutoFit/>
          </a:bodyPr>
          <a:lstStyle/>
          <a:p>
            <a:r>
              <a:rPr lang="en-US" sz="3200" i="1" dirty="0">
                <a:latin typeface="Bahnschrift SemiBold SemiConden" panose="020B0502040204020203" pitchFamily="34" charset="0"/>
              </a:rPr>
              <a:t>THE ALTERNATIVE  TO  CONVENTIONAL  MINING  PRACTICES &amp; THE  DESTRUCTION  TO THE  ENVIRONMENT  T HAT  THE MINING INDUSTRY  IS  CREATING . . . </a:t>
            </a:r>
            <a:r>
              <a:rPr lang="en-US" sz="3600" i="1" dirty="0">
                <a:latin typeface="Bahnschrift SemiBold SemiConden" panose="020B0502040204020203" pitchFamily="34" charset="0"/>
              </a:rPr>
              <a:t>FDL</a:t>
            </a:r>
            <a:r>
              <a:rPr lang="en-US" sz="3200" i="1" dirty="0">
                <a:latin typeface="Bahnschrift SemiBold SemiConden" panose="020B0502040204020203" pitchFamily="34" charset="0"/>
              </a:rPr>
              <a:t>!</a:t>
            </a:r>
            <a:endParaRPr lang="en-US" i="1" dirty="0">
              <a:latin typeface="Bahnschrift SemiBold SemiConden" panose="020B0502040204020203" pitchFamily="34" charset="0"/>
            </a:endParaRPr>
          </a:p>
          <a:p>
            <a:r>
              <a:rPr lang="en-US" sz="3600" i="1" dirty="0">
                <a:latin typeface="Bahnschrift SemiBold SemiConden" panose="020B0502040204020203" pitchFamily="34" charset="0"/>
              </a:rPr>
              <a:t>                 </a:t>
            </a:r>
            <a:r>
              <a:rPr lang="en-US" sz="5400" dirty="0"/>
              <a:t>FDL Technology is changing the milling era</a:t>
            </a:r>
            <a:endParaRPr lang="en-US" sz="5400" i="1" dirty="0">
              <a:latin typeface="Bahnschrift SemiBold SemiConden" panose="020B0502040204020203" pitchFamily="34" charset="0"/>
            </a:endParaRPr>
          </a:p>
        </p:txBody>
      </p:sp>
      <p:sp>
        <p:nvSpPr>
          <p:cNvPr id="14" name="Slide Number Placeholder 13">
            <a:extLst>
              <a:ext uri="{FF2B5EF4-FFF2-40B4-BE49-F238E27FC236}">
                <a16:creationId xmlns:a16="http://schemas.microsoft.com/office/drawing/2014/main" xmlns="" id="{460261E4-7CA0-4E20-B030-5295A325FA35}"/>
              </a:ext>
            </a:extLst>
          </p:cNvPr>
          <p:cNvSpPr>
            <a:spLocks noGrp="1"/>
          </p:cNvSpPr>
          <p:nvPr>
            <p:ph type="sldNum" sz="quarter" idx="12"/>
          </p:nvPr>
        </p:nvSpPr>
        <p:spPr/>
        <p:txBody>
          <a:bodyPr/>
          <a:lstStyle/>
          <a:p>
            <a:fld id="{B6F15528-21DE-4FAA-801E-634DDDAF4B2B}" type="slidenum">
              <a:rPr lang="en-US" smtClean="0"/>
              <a:t>9</a:t>
            </a:fld>
            <a:endParaRPr lang="en-US" dirty="0"/>
          </a:p>
        </p:txBody>
      </p:sp>
      <p:sp>
        <p:nvSpPr>
          <p:cNvPr id="15" name="TextBox 14">
            <a:extLst>
              <a:ext uri="{FF2B5EF4-FFF2-40B4-BE49-F238E27FC236}">
                <a16:creationId xmlns:a16="http://schemas.microsoft.com/office/drawing/2014/main" xmlns="" id="{BCCC2965-24CC-43B0-9ABC-6BEF3282D121}"/>
              </a:ext>
            </a:extLst>
          </p:cNvPr>
          <p:cNvSpPr txBox="1"/>
          <p:nvPr/>
        </p:nvSpPr>
        <p:spPr>
          <a:xfrm flipH="1">
            <a:off x="17734756" y="10143889"/>
            <a:ext cx="609600" cy="461665"/>
          </a:xfrm>
          <a:prstGeom prst="rect">
            <a:avLst/>
          </a:prstGeom>
          <a:noFill/>
        </p:spPr>
        <p:txBody>
          <a:bodyPr wrap="square" rtlCol="0">
            <a:spAutoFit/>
          </a:bodyPr>
          <a:lstStyle/>
          <a:p>
            <a:r>
              <a:rPr lang="en-US" sz="2400" dirty="0">
                <a:solidFill>
                  <a:srgbClr val="FF0000"/>
                </a:solidFill>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423310" y="7255316"/>
            <a:ext cx="4604720" cy="745728"/>
          </a:xfrm>
          <a:prstGeom prst="rect">
            <a:avLst/>
          </a:prstGeom>
        </p:spPr>
        <p:txBody>
          <a:bodyPr vert="horz" wrap="square" lIns="0" tIns="18426" rIns="0" bIns="0" rtlCol="0">
            <a:spAutoFit/>
          </a:bodyPr>
          <a:lstStyle/>
          <a:p>
            <a:pPr marL="18426">
              <a:spcBef>
                <a:spcPts val="2394"/>
              </a:spcBef>
            </a:pPr>
            <a:endParaRPr lang="en-US" sz="2321" b="1" i="1" spc="15" dirty="0">
              <a:latin typeface="Verdana"/>
              <a:cs typeface="Verdana"/>
            </a:endParaRPr>
          </a:p>
          <a:p>
            <a:pPr marL="18426">
              <a:spcBef>
                <a:spcPts val="58"/>
              </a:spcBef>
            </a:pPr>
            <a:endParaRPr sz="2321" dirty="0">
              <a:latin typeface="Verdana"/>
              <a:cs typeface="Verdana"/>
            </a:endParaRPr>
          </a:p>
        </p:txBody>
      </p:sp>
      <p:sp>
        <p:nvSpPr>
          <p:cNvPr id="7" name="object 7"/>
          <p:cNvSpPr txBox="1">
            <a:spLocks noGrp="1"/>
          </p:cNvSpPr>
          <p:nvPr>
            <p:ph type="title"/>
          </p:nvPr>
        </p:nvSpPr>
        <p:spPr>
          <a:xfrm>
            <a:off x="2540053" y="5555960"/>
            <a:ext cx="14813703" cy="2456196"/>
          </a:xfrm>
          <a:prstGeom prst="rect">
            <a:avLst/>
          </a:prstGeom>
        </p:spPr>
        <p:txBody>
          <a:bodyPr vert="horz" wrap="square" lIns="0" tIns="18426" rIns="0" bIns="0" rtlCol="0" anchor="ctr">
            <a:spAutoFit/>
          </a:bodyPr>
          <a:lstStyle/>
          <a:p>
            <a:pPr marL="18426">
              <a:spcBef>
                <a:spcPts val="145"/>
              </a:spcBef>
            </a:pPr>
            <a:r>
              <a:rPr lang="en-US" sz="4400" i="1" spc="15" dirty="0">
                <a:solidFill>
                  <a:srgbClr val="FF0000"/>
                </a:solidFill>
              </a:rPr>
              <a:t>FDL = Zero environmental impact  with </a:t>
            </a:r>
            <a:r>
              <a:rPr lang="en-US" sz="4400" i="1" spc="22" dirty="0">
                <a:solidFill>
                  <a:srgbClr val="FF0000"/>
                </a:solidFill>
              </a:rPr>
              <a:t>no </a:t>
            </a:r>
            <a:r>
              <a:rPr lang="en-US" sz="4400" i="1" spc="15" dirty="0">
                <a:solidFill>
                  <a:srgbClr val="FF0000"/>
                </a:solidFill>
              </a:rPr>
              <a:t>chemicals </a:t>
            </a:r>
            <a:r>
              <a:rPr lang="en-US" sz="4400" i="1" spc="22" dirty="0">
                <a:solidFill>
                  <a:srgbClr val="FF0000"/>
                </a:solidFill>
              </a:rPr>
              <a:t>and no waste</a:t>
            </a:r>
            <a:br>
              <a:rPr lang="en-US" sz="4400" i="1" spc="22" dirty="0">
                <a:solidFill>
                  <a:srgbClr val="FF0000"/>
                </a:solidFill>
              </a:rPr>
            </a:br>
            <a:r>
              <a:rPr lang="en-US" sz="4400" i="1" spc="22" dirty="0">
                <a:solidFill>
                  <a:srgbClr val="FF0000"/>
                </a:solidFill>
              </a:rPr>
              <a:t> </a:t>
            </a:r>
            <a:r>
              <a:rPr lang="en-US" sz="4400" i="1" spc="15" dirty="0">
                <a:solidFill>
                  <a:srgbClr val="FF0000"/>
                </a:solidFill>
              </a:rPr>
              <a:t/>
            </a:r>
            <a:br>
              <a:rPr lang="en-US" sz="4400" i="1" spc="15" dirty="0">
                <a:solidFill>
                  <a:srgbClr val="FF0000"/>
                </a:solidFill>
              </a:rPr>
            </a:br>
            <a:r>
              <a:rPr lang="en-US" sz="4400" b="1" i="1" u="sng" spc="15" dirty="0">
                <a:solidFill>
                  <a:srgbClr val="FF0000"/>
                </a:solidFill>
              </a:rPr>
              <a:t>IT IS TIME to save the environment for </a:t>
            </a:r>
            <a:r>
              <a:rPr lang="en-US" sz="4400" b="1" i="1" u="sng" spc="22" dirty="0">
                <a:solidFill>
                  <a:srgbClr val="FF0000"/>
                </a:solidFill>
              </a:rPr>
              <a:t>our</a:t>
            </a:r>
            <a:r>
              <a:rPr lang="en-US" sz="4400" b="1" i="1" u="sng" spc="-44" dirty="0">
                <a:solidFill>
                  <a:srgbClr val="FF0000"/>
                </a:solidFill>
              </a:rPr>
              <a:t> </a:t>
            </a:r>
            <a:r>
              <a:rPr lang="en-US" sz="4400" b="1" i="1" u="sng" spc="15" dirty="0">
                <a:solidFill>
                  <a:srgbClr val="FF0000"/>
                </a:solidFill>
              </a:rPr>
              <a:t>children.</a:t>
            </a:r>
            <a:r>
              <a:rPr lang="en-US" sz="4400" b="1" u="sng" dirty="0">
                <a:solidFill>
                  <a:srgbClr val="FF0000"/>
                </a:solidFill>
              </a:rPr>
              <a:t/>
            </a:r>
            <a:br>
              <a:rPr lang="en-US" sz="4400" b="1" u="sng" dirty="0">
                <a:solidFill>
                  <a:srgbClr val="FF0000"/>
                </a:solidFill>
              </a:rPr>
            </a:br>
            <a:endParaRPr sz="4400" b="1" u="sng" dirty="0">
              <a:solidFill>
                <a:srgbClr val="FF0000"/>
              </a:solidFill>
              <a:latin typeface="Times New Roman"/>
              <a:cs typeface="Times New Roman"/>
            </a:endParaRPr>
          </a:p>
        </p:txBody>
      </p:sp>
      <p:sp>
        <p:nvSpPr>
          <p:cNvPr id="13" name="TextBox 12">
            <a:extLst>
              <a:ext uri="{FF2B5EF4-FFF2-40B4-BE49-F238E27FC236}">
                <a16:creationId xmlns:a16="http://schemas.microsoft.com/office/drawing/2014/main" xmlns="" id="{BA95D3A4-2D8D-4727-A1A2-39D3D2C6B060}"/>
              </a:ext>
            </a:extLst>
          </p:cNvPr>
          <p:cNvSpPr txBox="1"/>
          <p:nvPr/>
        </p:nvSpPr>
        <p:spPr>
          <a:xfrm flipH="1">
            <a:off x="8285956" y="8610600"/>
            <a:ext cx="6400799" cy="360227"/>
          </a:xfrm>
          <a:prstGeom prst="rect">
            <a:avLst/>
          </a:prstGeom>
          <a:noFill/>
        </p:spPr>
        <p:txBody>
          <a:bodyPr wrap="square" rtlCol="0">
            <a:spAutoFit/>
          </a:bodyPr>
          <a:lstStyle/>
          <a:p>
            <a:r>
              <a:rPr lang="en-US" sz="1741" i="1" dirty="0"/>
              <a:t>FDL Technologies is a subsidiary of Thorus Holding Ltd </a:t>
            </a:r>
          </a:p>
        </p:txBody>
      </p:sp>
      <p:sp>
        <p:nvSpPr>
          <p:cNvPr id="11" name="TextBox 10">
            <a:extLst>
              <a:ext uri="{FF2B5EF4-FFF2-40B4-BE49-F238E27FC236}">
                <a16:creationId xmlns:a16="http://schemas.microsoft.com/office/drawing/2014/main" xmlns="" id="{D9F2BCE0-4312-47D3-915B-E51D1E360FA6}"/>
              </a:ext>
            </a:extLst>
          </p:cNvPr>
          <p:cNvSpPr txBox="1"/>
          <p:nvPr/>
        </p:nvSpPr>
        <p:spPr>
          <a:xfrm>
            <a:off x="2982283" y="953556"/>
            <a:ext cx="9507917" cy="494302"/>
          </a:xfrm>
          <a:prstGeom prst="rect">
            <a:avLst/>
          </a:prstGeom>
          <a:noFill/>
        </p:spPr>
        <p:txBody>
          <a:bodyPr wrap="square" rtlCol="0">
            <a:spAutoFit/>
          </a:bodyPr>
          <a:lstStyle/>
          <a:p>
            <a:endParaRPr lang="en-US" sz="2612" dirty="0"/>
          </a:p>
        </p:txBody>
      </p:sp>
      <p:sp>
        <p:nvSpPr>
          <p:cNvPr id="14" name="TextBox 13">
            <a:extLst>
              <a:ext uri="{FF2B5EF4-FFF2-40B4-BE49-F238E27FC236}">
                <a16:creationId xmlns:a16="http://schemas.microsoft.com/office/drawing/2014/main" xmlns="" id="{31AD09F7-795F-4D00-8993-873F7C03C799}"/>
              </a:ext>
            </a:extLst>
          </p:cNvPr>
          <p:cNvSpPr txBox="1"/>
          <p:nvPr/>
        </p:nvSpPr>
        <p:spPr>
          <a:xfrm>
            <a:off x="2799556" y="1200707"/>
            <a:ext cx="11608504" cy="4716419"/>
          </a:xfrm>
          <a:prstGeom prst="rect">
            <a:avLst/>
          </a:prstGeom>
          <a:noFill/>
        </p:spPr>
        <p:txBody>
          <a:bodyPr wrap="square" rtlCol="0">
            <a:spAutoFit/>
          </a:bodyPr>
          <a:lstStyle/>
          <a:p>
            <a:r>
              <a:rPr lang="en-US" sz="3200" dirty="0">
                <a:solidFill>
                  <a:srgbClr val="484F56"/>
                </a:solidFill>
                <a:latin typeface="Times New Roman"/>
                <a:cs typeface="Times New Roman"/>
              </a:rPr>
              <a:t>The </a:t>
            </a:r>
            <a:r>
              <a:rPr lang="en-US" sz="3200" spc="-7" dirty="0">
                <a:solidFill>
                  <a:srgbClr val="484F56"/>
                </a:solidFill>
                <a:latin typeface="Times New Roman"/>
                <a:cs typeface="Times New Roman"/>
              </a:rPr>
              <a:t>FDL implosion unit </a:t>
            </a:r>
            <a:r>
              <a:rPr lang="en-US" sz="3200" dirty="0">
                <a:solidFill>
                  <a:srgbClr val="484F56"/>
                </a:solidFill>
                <a:latin typeface="Times New Roman"/>
                <a:cs typeface="Times New Roman"/>
              </a:rPr>
              <a:t>can </a:t>
            </a:r>
            <a:r>
              <a:rPr lang="en-US" sz="3200" spc="-7" dirty="0">
                <a:solidFill>
                  <a:srgbClr val="484F56"/>
                </a:solidFill>
                <a:latin typeface="Times New Roman"/>
                <a:cs typeface="Times New Roman"/>
              </a:rPr>
              <a:t>replace existing  mills </a:t>
            </a:r>
            <a:r>
              <a:rPr lang="en-US" sz="3200" dirty="0">
                <a:solidFill>
                  <a:srgbClr val="484F56"/>
                </a:solidFill>
                <a:latin typeface="Times New Roman"/>
                <a:cs typeface="Times New Roman"/>
              </a:rPr>
              <a:t>for </a:t>
            </a:r>
            <a:r>
              <a:rPr lang="en-US" sz="3200" spc="-7" dirty="0">
                <a:solidFill>
                  <a:srgbClr val="484F56"/>
                </a:solidFill>
                <a:latin typeface="Times New Roman"/>
                <a:cs typeface="Times New Roman"/>
              </a:rPr>
              <a:t>all applications </a:t>
            </a:r>
            <a:r>
              <a:rPr lang="en-US" sz="3200" dirty="0">
                <a:solidFill>
                  <a:srgbClr val="484F56"/>
                </a:solidFill>
                <a:latin typeface="Times New Roman"/>
                <a:cs typeface="Times New Roman"/>
              </a:rPr>
              <a:t>known </a:t>
            </a:r>
            <a:r>
              <a:rPr lang="en-US" sz="3200" spc="-7" dirty="0">
                <a:solidFill>
                  <a:srgbClr val="484F56"/>
                </a:solidFill>
                <a:latin typeface="Times New Roman"/>
                <a:cs typeface="Times New Roman"/>
              </a:rPr>
              <a:t>today,  eliminating all the problems </a:t>
            </a:r>
            <a:r>
              <a:rPr lang="en-US" sz="3200" dirty="0">
                <a:solidFill>
                  <a:srgbClr val="484F56"/>
                </a:solidFill>
                <a:latin typeface="Times New Roman"/>
                <a:cs typeface="Times New Roman"/>
              </a:rPr>
              <a:t>of </a:t>
            </a:r>
            <a:r>
              <a:rPr lang="en-US" sz="3200" spc="-7" dirty="0">
                <a:solidFill>
                  <a:srgbClr val="484F56"/>
                </a:solidFill>
                <a:latin typeface="Times New Roman"/>
                <a:cs typeface="Times New Roman"/>
              </a:rPr>
              <a:t>mechanical mills  </a:t>
            </a:r>
            <a:r>
              <a:rPr lang="en-US" sz="3200" dirty="0">
                <a:solidFill>
                  <a:srgbClr val="484F56"/>
                </a:solidFill>
                <a:latin typeface="Times New Roman"/>
                <a:cs typeface="Times New Roman"/>
              </a:rPr>
              <a:t>and </a:t>
            </a:r>
            <a:r>
              <a:rPr lang="en-US" sz="3200" spc="-7" dirty="0">
                <a:solidFill>
                  <a:srgbClr val="484F56"/>
                </a:solidFill>
                <a:latin typeface="Times New Roman"/>
                <a:cs typeface="Times New Roman"/>
              </a:rPr>
              <a:t>the actions that these activities </a:t>
            </a:r>
            <a:r>
              <a:rPr lang="en-US" sz="3200" dirty="0">
                <a:solidFill>
                  <a:srgbClr val="484F56"/>
                </a:solidFill>
                <a:latin typeface="Times New Roman"/>
                <a:cs typeface="Times New Roman"/>
              </a:rPr>
              <a:t>have on </a:t>
            </a:r>
            <a:r>
              <a:rPr lang="en-US" sz="3200" spc="-7" dirty="0">
                <a:solidFill>
                  <a:srgbClr val="484F56"/>
                </a:solidFill>
                <a:latin typeface="Times New Roman"/>
                <a:cs typeface="Times New Roman"/>
              </a:rPr>
              <a:t>the  treated materials . . . </a:t>
            </a:r>
            <a:r>
              <a:rPr lang="en-US" sz="3200" u="sng" spc="-7" dirty="0">
                <a:solidFill>
                  <a:srgbClr val="484F56"/>
                </a:solidFill>
                <a:latin typeface="Times New Roman"/>
                <a:cs typeface="Times New Roman"/>
              </a:rPr>
              <a:t>without</a:t>
            </a:r>
            <a:r>
              <a:rPr lang="en-US" sz="3200" spc="-7" dirty="0">
                <a:solidFill>
                  <a:srgbClr val="484F56"/>
                </a:solidFill>
                <a:latin typeface="Times New Roman"/>
                <a:cs typeface="Times New Roman"/>
              </a:rPr>
              <a:t> the addition </a:t>
            </a:r>
            <a:r>
              <a:rPr lang="en-US" sz="3200" dirty="0">
                <a:solidFill>
                  <a:srgbClr val="484F56"/>
                </a:solidFill>
                <a:latin typeface="Times New Roman"/>
                <a:cs typeface="Times New Roman"/>
              </a:rPr>
              <a:t>of </a:t>
            </a:r>
            <a:r>
              <a:rPr lang="en-US" sz="3200" spc="-7" dirty="0">
                <a:solidFill>
                  <a:srgbClr val="484F56"/>
                </a:solidFill>
                <a:latin typeface="Times New Roman"/>
                <a:cs typeface="Times New Roman"/>
              </a:rPr>
              <a:t>chemical  components </a:t>
            </a:r>
            <a:r>
              <a:rPr lang="en-US" sz="3200" dirty="0">
                <a:solidFill>
                  <a:srgbClr val="484F56"/>
                </a:solidFill>
                <a:latin typeface="Times New Roman"/>
                <a:cs typeface="Times New Roman"/>
              </a:rPr>
              <a:t>for </a:t>
            </a:r>
            <a:r>
              <a:rPr lang="en-US" sz="3200" spc="-7" dirty="0">
                <a:solidFill>
                  <a:srgbClr val="484F56"/>
                </a:solidFill>
                <a:latin typeface="Times New Roman"/>
                <a:cs typeface="Times New Roman"/>
              </a:rPr>
              <a:t>processing, giving important  benefits, economically </a:t>
            </a:r>
            <a:r>
              <a:rPr lang="en-US" sz="3200" dirty="0">
                <a:solidFill>
                  <a:srgbClr val="484F56"/>
                </a:solidFill>
                <a:latin typeface="Times New Roman"/>
                <a:cs typeface="Times New Roman"/>
              </a:rPr>
              <a:t>and </a:t>
            </a:r>
            <a:r>
              <a:rPr lang="en-US" sz="3200" spc="-7" dirty="0">
                <a:solidFill>
                  <a:srgbClr val="484F56"/>
                </a:solidFill>
                <a:latin typeface="Times New Roman"/>
                <a:cs typeface="Times New Roman"/>
              </a:rPr>
              <a:t>to the</a:t>
            </a:r>
            <a:r>
              <a:rPr lang="en-US" sz="3200" spc="51" dirty="0">
                <a:solidFill>
                  <a:srgbClr val="484F56"/>
                </a:solidFill>
                <a:latin typeface="Times New Roman"/>
                <a:cs typeface="Times New Roman"/>
              </a:rPr>
              <a:t> </a:t>
            </a:r>
            <a:r>
              <a:rPr lang="en-US" sz="3200" spc="-7" dirty="0">
                <a:solidFill>
                  <a:srgbClr val="484F56"/>
                </a:solidFill>
                <a:latin typeface="Times New Roman"/>
                <a:cs typeface="Times New Roman"/>
              </a:rPr>
              <a:t>environment.</a:t>
            </a:r>
          </a:p>
          <a:p>
            <a:endParaRPr lang="en-US" sz="2612" i="1" spc="22" dirty="0">
              <a:solidFill>
                <a:srgbClr val="484F56"/>
              </a:solidFill>
              <a:latin typeface="Verdana"/>
              <a:cs typeface="Verdana"/>
            </a:endParaRPr>
          </a:p>
          <a:p>
            <a:r>
              <a:rPr lang="en-US" sz="2612" i="1" spc="22" dirty="0">
                <a:solidFill>
                  <a:srgbClr val="484F56"/>
                </a:solidFill>
                <a:latin typeface="Verdana"/>
                <a:cs typeface="Verdana"/>
              </a:rPr>
              <a:t>FDL Technology eliminates pathogens and odors.  </a:t>
            </a:r>
          </a:p>
          <a:p>
            <a:r>
              <a:rPr lang="en-US" sz="3600" i="1" spc="29" dirty="0">
                <a:solidFill>
                  <a:srgbClr val="FF0000"/>
                </a:solidFill>
                <a:latin typeface="Verdana"/>
                <a:cs typeface="Verdana"/>
              </a:rPr>
              <a:t>No need for </a:t>
            </a:r>
            <a:r>
              <a:rPr lang="en-US" sz="3600" i="1" spc="22" dirty="0">
                <a:solidFill>
                  <a:srgbClr val="FF0000"/>
                </a:solidFill>
                <a:latin typeface="Verdana"/>
                <a:cs typeface="Verdana"/>
              </a:rPr>
              <a:t>water</a:t>
            </a:r>
            <a:r>
              <a:rPr lang="en-US" sz="3600" i="1" spc="22" dirty="0">
                <a:solidFill>
                  <a:srgbClr val="484F56"/>
                </a:solidFill>
                <a:latin typeface="Verdana"/>
                <a:cs typeface="Verdana"/>
              </a:rPr>
              <a:t>, </a:t>
            </a:r>
            <a:r>
              <a:rPr lang="en-US" sz="3600" b="1" i="1" spc="29" dirty="0">
                <a:solidFill>
                  <a:srgbClr val="FF0000"/>
                </a:solidFill>
                <a:latin typeface="Verdana"/>
                <a:cs typeface="Verdana"/>
              </a:rPr>
              <a:t>No need</a:t>
            </a:r>
            <a:r>
              <a:rPr lang="en-US" sz="3600" b="1" i="1" spc="-87" dirty="0">
                <a:solidFill>
                  <a:srgbClr val="FF0000"/>
                </a:solidFill>
                <a:latin typeface="Verdana"/>
                <a:cs typeface="Verdana"/>
              </a:rPr>
              <a:t> for </a:t>
            </a:r>
            <a:r>
              <a:rPr lang="en-US" sz="3600" b="1" i="1" spc="22" dirty="0">
                <a:solidFill>
                  <a:srgbClr val="FF0000"/>
                </a:solidFill>
                <a:latin typeface="Verdana"/>
                <a:cs typeface="Verdana"/>
              </a:rPr>
              <a:t>chemicals.</a:t>
            </a:r>
            <a:endParaRPr lang="en-US" sz="3600" b="1" dirty="0">
              <a:solidFill>
                <a:srgbClr val="FF0000"/>
              </a:solidFill>
              <a:latin typeface="Verdana"/>
              <a:cs typeface="Verdana"/>
            </a:endParaRPr>
          </a:p>
          <a:p>
            <a:endParaRPr lang="en-US" sz="2612" dirty="0">
              <a:latin typeface="Times New Roman"/>
              <a:cs typeface="Times New Roman"/>
            </a:endParaRPr>
          </a:p>
          <a:p>
            <a:endParaRPr lang="en-US" sz="2612" dirty="0"/>
          </a:p>
        </p:txBody>
      </p:sp>
      <p:sp>
        <p:nvSpPr>
          <p:cNvPr id="4" name="Slide Number Placeholder 3">
            <a:extLst>
              <a:ext uri="{FF2B5EF4-FFF2-40B4-BE49-F238E27FC236}">
                <a16:creationId xmlns:a16="http://schemas.microsoft.com/office/drawing/2014/main" xmlns="" id="{ED3E0639-FFE6-45BE-8297-A914BF488BB8}"/>
              </a:ext>
            </a:extLst>
          </p:cNvPr>
          <p:cNvSpPr>
            <a:spLocks noGrp="1"/>
          </p:cNvSpPr>
          <p:nvPr>
            <p:ph type="sldNum" sz="quarter" idx="12"/>
          </p:nvPr>
        </p:nvSpPr>
        <p:spPr/>
        <p:txBody>
          <a:bodyPr/>
          <a:lstStyle/>
          <a:p>
            <a:fld id="{B6F15528-21DE-4FAA-801E-634DDDAF4B2B}" type="slidenum">
              <a:rPr lang="en-US" smtClean="0"/>
              <a:t>10</a:t>
            </a:fld>
            <a:endParaRPr lang="en-US" dirty="0"/>
          </a:p>
        </p:txBody>
      </p:sp>
      <p:pic>
        <p:nvPicPr>
          <p:cNvPr id="9" name="Immagine 8" descr="C:\Users\Barbotto\AppData\Local\Temp\logo2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7756" y="7628180"/>
            <a:ext cx="2971800" cy="20492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xmlns="" id="{78DA20FB-ABDA-4F64-8BDB-31FE9907BA9E}"/>
              </a:ext>
            </a:extLst>
          </p:cNvPr>
          <p:cNvSpPr txBox="1"/>
          <p:nvPr/>
        </p:nvSpPr>
        <p:spPr>
          <a:xfrm flipH="1">
            <a:off x="1580356" y="1447800"/>
            <a:ext cx="14859000" cy="3046988"/>
          </a:xfrm>
          <a:prstGeom prst="rect">
            <a:avLst/>
          </a:prstGeom>
          <a:noFill/>
        </p:spPr>
        <p:txBody>
          <a:bodyPr wrap="square" rtlCol="0">
            <a:spAutoFit/>
          </a:bodyPr>
          <a:lstStyle/>
          <a:p>
            <a:r>
              <a:rPr lang="en-US" sz="7200" dirty="0">
                <a:solidFill>
                  <a:srgbClr val="0070C0"/>
                </a:solidFill>
              </a:rPr>
              <a:t>“THE PURPOSE OF AN INVENTOR   IS TO ESSENTIALLY SAVE LIVES” </a:t>
            </a:r>
            <a:r>
              <a:rPr lang="en-US" sz="7200" i="1" dirty="0">
                <a:solidFill>
                  <a:srgbClr val="0070C0"/>
                </a:solidFill>
              </a:rPr>
              <a:t>  </a:t>
            </a:r>
          </a:p>
          <a:p>
            <a:r>
              <a:rPr lang="en-US" sz="4800" i="1" dirty="0"/>
              <a:t>              Nikola Tesla </a:t>
            </a:r>
            <a:r>
              <a:rPr lang="en-US" dirty="0"/>
              <a:t>Nikola Tesla is one of the greatest inventors of history.</a:t>
            </a:r>
            <a:endParaRPr lang="en-US" sz="4800" i="1" dirty="0"/>
          </a:p>
        </p:txBody>
      </p:sp>
      <p:sp>
        <p:nvSpPr>
          <p:cNvPr id="18" name="TextBox 17">
            <a:extLst>
              <a:ext uri="{FF2B5EF4-FFF2-40B4-BE49-F238E27FC236}">
                <a16:creationId xmlns:a16="http://schemas.microsoft.com/office/drawing/2014/main" xmlns="" id="{CC231905-D165-4B1E-B3F8-A869A84782AE}"/>
              </a:ext>
            </a:extLst>
          </p:cNvPr>
          <p:cNvSpPr txBox="1"/>
          <p:nvPr/>
        </p:nvSpPr>
        <p:spPr>
          <a:xfrm>
            <a:off x="1199356" y="3963264"/>
            <a:ext cx="6019800" cy="646331"/>
          </a:xfrm>
          <a:prstGeom prst="rect">
            <a:avLst/>
          </a:prstGeom>
          <a:noFill/>
        </p:spPr>
        <p:txBody>
          <a:bodyPr wrap="square" rtlCol="0">
            <a:spAutoFit/>
          </a:bodyPr>
          <a:lstStyle/>
          <a:p>
            <a:endParaRPr lang="en-US" dirty="0"/>
          </a:p>
          <a:p>
            <a:endParaRPr lang="en-US" dirty="0"/>
          </a:p>
        </p:txBody>
      </p:sp>
      <p:pic>
        <p:nvPicPr>
          <p:cNvPr id="20" name="Picture 19">
            <a:extLst>
              <a:ext uri="{FF2B5EF4-FFF2-40B4-BE49-F238E27FC236}">
                <a16:creationId xmlns:a16="http://schemas.microsoft.com/office/drawing/2014/main" xmlns="" id="{61655566-AF94-4F5B-B7DB-04659E21C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0956" y="4724400"/>
            <a:ext cx="5791200" cy="3046988"/>
          </a:xfrm>
          <a:prstGeom prst="rect">
            <a:avLst/>
          </a:prstGeom>
        </p:spPr>
      </p:pic>
      <p:sp>
        <p:nvSpPr>
          <p:cNvPr id="21" name="TextBox 20">
            <a:extLst>
              <a:ext uri="{FF2B5EF4-FFF2-40B4-BE49-F238E27FC236}">
                <a16:creationId xmlns:a16="http://schemas.microsoft.com/office/drawing/2014/main" xmlns="" id="{016C40FC-D9FF-4966-8B7C-F1FDB2410E4D}"/>
              </a:ext>
            </a:extLst>
          </p:cNvPr>
          <p:cNvSpPr txBox="1"/>
          <p:nvPr/>
        </p:nvSpPr>
        <p:spPr>
          <a:xfrm>
            <a:off x="1542256" y="8514527"/>
            <a:ext cx="15468600" cy="646331"/>
          </a:xfrm>
          <a:prstGeom prst="rect">
            <a:avLst/>
          </a:prstGeom>
          <a:noFill/>
        </p:spPr>
        <p:txBody>
          <a:bodyPr wrap="square" rtlCol="0">
            <a:spAutoFit/>
          </a:bodyPr>
          <a:lstStyle/>
          <a:p>
            <a:r>
              <a:rPr lang="en-US" i="1" dirty="0"/>
              <a:t>I do not think there is any thrill that can go through the human heart like that felt by the inventor as he sees some creation of the brain unfolding to success… such emotions make a man forget food, sleep, friends, love, everything. </a:t>
            </a:r>
            <a:r>
              <a:rPr lang="en-US" b="1" i="1" dirty="0"/>
              <a:t>– Nikola Tesla</a:t>
            </a:r>
            <a:endParaRPr lang="en-US" dirty="0"/>
          </a:p>
        </p:txBody>
      </p:sp>
      <p:sp>
        <p:nvSpPr>
          <p:cNvPr id="22" name="TextBox 21">
            <a:extLst>
              <a:ext uri="{FF2B5EF4-FFF2-40B4-BE49-F238E27FC236}">
                <a16:creationId xmlns:a16="http://schemas.microsoft.com/office/drawing/2014/main" xmlns="" id="{E137D052-0B4B-4091-917B-3B857768B509}"/>
              </a:ext>
            </a:extLst>
          </p:cNvPr>
          <p:cNvSpPr txBox="1"/>
          <p:nvPr/>
        </p:nvSpPr>
        <p:spPr>
          <a:xfrm>
            <a:off x="12705555" y="8837692"/>
            <a:ext cx="5407475" cy="1829732"/>
          </a:xfrm>
          <a:prstGeom prst="rect">
            <a:avLst/>
          </a:prstGeom>
          <a:noFill/>
        </p:spPr>
        <p:txBody>
          <a:bodyPr wrap="square" rtlCol="0">
            <a:spAutoFit/>
          </a:bodyPr>
          <a:lstStyle/>
          <a:p>
            <a:pPr marL="18426">
              <a:spcBef>
                <a:spcPts val="2394"/>
              </a:spcBef>
            </a:pPr>
            <a:endParaRPr lang="en-US" i="1" spc="15" dirty="0">
              <a:latin typeface="Verdana"/>
              <a:cs typeface="Verdana"/>
            </a:endParaRPr>
          </a:p>
          <a:p>
            <a:pPr>
              <a:lnSpc>
                <a:spcPct val="115000"/>
              </a:lnSpc>
              <a:spcAft>
                <a:spcPts val="1000"/>
              </a:spcAft>
            </a:pPr>
            <a:r>
              <a:rPr lang="en-US" i="1" spc="15" dirty="0" smtClean="0">
                <a:latin typeface="Verdana"/>
                <a:cs typeface="Verdana"/>
              </a:rPr>
              <a:t>__</a:t>
            </a:r>
            <a:r>
              <a:rPr lang="en-US" i="1" spc="75" dirty="0">
                <a:solidFill>
                  <a:srgbClr val="4F81BD"/>
                </a:solidFill>
                <a:latin typeface="Cambria"/>
                <a:ea typeface="Times New Roman"/>
                <a:cs typeface="Times New Roman"/>
              </a:rPr>
              <a:t>Light Blue Dolphin S.r.l.</a:t>
            </a:r>
            <a:endParaRPr lang="it-IT" sz="1600" dirty="0">
              <a:latin typeface="Calibri"/>
              <a:ea typeface="Calibri"/>
              <a:cs typeface="Times New Roman"/>
            </a:endParaRPr>
          </a:p>
          <a:p>
            <a:pPr>
              <a:lnSpc>
                <a:spcPct val="115000"/>
              </a:lnSpc>
              <a:spcAft>
                <a:spcPts val="1000"/>
              </a:spcAft>
            </a:pPr>
            <a:r>
              <a:rPr lang="en-US" i="1" spc="75" dirty="0">
                <a:solidFill>
                  <a:srgbClr val="4F81BD"/>
                </a:solidFill>
                <a:latin typeface="Cambria"/>
                <a:ea typeface="Times New Roman"/>
                <a:cs typeface="Times New Roman"/>
              </a:rPr>
              <a:t>NEW ENERGY RESEARCH TECHNOLOGY</a:t>
            </a:r>
            <a:endParaRPr lang="it-IT" sz="1600" dirty="0">
              <a:latin typeface="Calibri"/>
              <a:ea typeface="Calibri"/>
              <a:cs typeface="Times New Roman"/>
            </a:endParaRPr>
          </a:p>
          <a:p>
            <a:pPr marL="18426">
              <a:spcBef>
                <a:spcPts val="58"/>
              </a:spcBef>
            </a:pPr>
            <a:r>
              <a:rPr lang="en-US" i="1" spc="15" dirty="0" smtClean="0">
                <a:latin typeface="Verdana"/>
                <a:cs typeface="Verdana"/>
              </a:rPr>
              <a:t>____________________</a:t>
            </a:r>
            <a:endParaRPr lang="en-US" i="1" spc="15" dirty="0">
              <a:latin typeface="Verdana"/>
              <a:cs typeface="Verdana"/>
            </a:endParaRPr>
          </a:p>
          <a:p>
            <a:endParaRPr lang="en-US" dirty="0"/>
          </a:p>
        </p:txBody>
      </p:sp>
      <p:sp>
        <p:nvSpPr>
          <p:cNvPr id="23" name="Slide Number Placeholder 22">
            <a:extLst>
              <a:ext uri="{FF2B5EF4-FFF2-40B4-BE49-F238E27FC236}">
                <a16:creationId xmlns:a16="http://schemas.microsoft.com/office/drawing/2014/main" xmlns="" id="{563FF191-352A-4EB2-BCA3-743FC7901A17}"/>
              </a:ext>
            </a:extLst>
          </p:cNvPr>
          <p:cNvSpPr>
            <a:spLocks noGrp="1"/>
          </p:cNvSpPr>
          <p:nvPr>
            <p:ph type="sldNum" sz="quarter" idx="12"/>
          </p:nvPr>
        </p:nvSpPr>
        <p:spPr/>
        <p:txBody>
          <a:bodyPr/>
          <a:lstStyle/>
          <a:p>
            <a:fld id="{B6F15528-21DE-4FAA-801E-634DDDAF4B2B}" type="slidenum">
              <a:rPr lang="en-US" smtClean="0"/>
              <a:t>11</a:t>
            </a:fld>
            <a:endParaRPr lang="en-US" dirty="0"/>
          </a:p>
        </p:txBody>
      </p:sp>
    </p:spTree>
    <p:extLst>
      <p:ext uri="{BB962C8B-B14F-4D97-AF65-F5344CB8AC3E}">
        <p14:creationId xmlns:p14="http://schemas.microsoft.com/office/powerpoint/2010/main" val="2052748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4DFCC514-D3B4-4D36-80A8-A2633DE86B32}"/>
              </a:ext>
            </a:extLst>
          </p:cNvPr>
          <p:cNvSpPr>
            <a:spLocks noGrp="1"/>
          </p:cNvSpPr>
          <p:nvPr>
            <p:ph type="sldNum" sz="quarter" idx="12"/>
          </p:nvPr>
        </p:nvSpPr>
        <p:spPr/>
        <p:txBody>
          <a:bodyPr/>
          <a:lstStyle/>
          <a:p>
            <a:fld id="{B6F15528-21DE-4FAA-801E-634DDDAF4B2B}" type="slidenum">
              <a:rPr lang="en-US" smtClean="0"/>
              <a:t>12</a:t>
            </a:fld>
            <a:endParaRPr lang="en-US" dirty="0"/>
          </a:p>
        </p:txBody>
      </p:sp>
      <p:sp>
        <p:nvSpPr>
          <p:cNvPr id="3" name="TextBox 2">
            <a:extLst>
              <a:ext uri="{FF2B5EF4-FFF2-40B4-BE49-F238E27FC236}">
                <a16:creationId xmlns:a16="http://schemas.microsoft.com/office/drawing/2014/main" xmlns="" id="{F0E4417F-199F-4F13-8BE6-2B1F206CA5E9}"/>
              </a:ext>
            </a:extLst>
          </p:cNvPr>
          <p:cNvSpPr txBox="1"/>
          <p:nvPr/>
        </p:nvSpPr>
        <p:spPr>
          <a:xfrm>
            <a:off x="1046956" y="914400"/>
            <a:ext cx="1846980" cy="800219"/>
          </a:xfrm>
          <a:prstGeom prst="rect">
            <a:avLst/>
          </a:prstGeom>
          <a:noFill/>
        </p:spPr>
        <p:txBody>
          <a:bodyPr wrap="none" rtlCol="0">
            <a:spAutoFit/>
          </a:bodyPr>
          <a:lstStyle/>
          <a:p>
            <a:r>
              <a:rPr lang="en-US" sz="2800" i="1" u="sng" dirty="0"/>
              <a:t>APPENDIX</a:t>
            </a:r>
          </a:p>
          <a:p>
            <a:endParaRPr lang="en-US" dirty="0"/>
          </a:p>
        </p:txBody>
      </p:sp>
      <p:sp>
        <p:nvSpPr>
          <p:cNvPr id="4" name="TextBox 3">
            <a:extLst>
              <a:ext uri="{FF2B5EF4-FFF2-40B4-BE49-F238E27FC236}">
                <a16:creationId xmlns:a16="http://schemas.microsoft.com/office/drawing/2014/main" xmlns="" id="{7241B677-7F23-46C8-8E69-515AE8E5B7A0}"/>
              </a:ext>
            </a:extLst>
          </p:cNvPr>
          <p:cNvSpPr txBox="1"/>
          <p:nvPr/>
        </p:nvSpPr>
        <p:spPr>
          <a:xfrm>
            <a:off x="665956" y="1828800"/>
            <a:ext cx="17145000" cy="8679299"/>
          </a:xfrm>
          <a:prstGeom prst="rect">
            <a:avLst/>
          </a:prstGeom>
          <a:noFill/>
        </p:spPr>
        <p:txBody>
          <a:bodyPr wrap="square" rtlCol="0">
            <a:spAutoFit/>
          </a:bodyPr>
          <a:lstStyle/>
          <a:p>
            <a:pPr fontAlgn="base"/>
            <a:r>
              <a:rPr lang="en-US" dirty="0">
                <a:solidFill>
                  <a:srgbClr val="0070C0"/>
                </a:solidFill>
              </a:rPr>
              <a:t> </a:t>
            </a:r>
            <a:r>
              <a:rPr lang="en-US" i="1" dirty="0">
                <a:solidFill>
                  <a:srgbClr val="0070C0"/>
                </a:solidFill>
              </a:rPr>
              <a:t>https://www.worldatlas.com/articles/the-six-most-toxic-pollutants-in-the-world.html</a:t>
            </a:r>
            <a:endParaRPr lang="en-US" dirty="0">
              <a:solidFill>
                <a:srgbClr val="0070C0"/>
              </a:solidFill>
            </a:endParaRPr>
          </a:p>
          <a:p>
            <a:r>
              <a:rPr lang="en-US" b="1" dirty="0"/>
              <a:t>Toxic Pollutants In The World</a:t>
            </a:r>
            <a:endParaRPr lang="en-US" dirty="0"/>
          </a:p>
          <a:p>
            <a:r>
              <a:rPr lang="en-US" dirty="0"/>
              <a:t>Pure Earth, a global leader in the cleanup of toxic pollutants in the environment, has compiled a list of the six pollutants that impose the biggest threats to human health. These pollutants together affect the health of 95 million individuals globally.</a:t>
            </a:r>
          </a:p>
          <a:p>
            <a:pPr fontAlgn="base"/>
            <a:r>
              <a:rPr lang="en-US" b="1" dirty="0"/>
              <a:t>Lead</a:t>
            </a:r>
          </a:p>
          <a:p>
            <a:pPr fontAlgn="base"/>
            <a:r>
              <a:rPr lang="en-US" dirty="0"/>
              <a:t>26 million people are threatened by lead pollution, as estimated by Pure Earth. Lead is a heavy metal that has been mined for use in a variety of products for household and industrial use. The metal is used in paints, pesticides, ammunition, pipes, car batteries, etc. Lead is also used to form alloys with other metals. Although the metal has been used for centuries, it was only in the recent decades that the ill effects of lead pollution have become known to people. </a:t>
            </a:r>
            <a:r>
              <a:rPr lang="en-US" b="1" u="sng" dirty="0"/>
              <a:t>Most of the world’s lead pollution is caused by the effluents released by a few industries like the mining industry</a:t>
            </a:r>
            <a:r>
              <a:rPr lang="en-US" dirty="0"/>
              <a:t>. Over 800 sites across the world have been recognized as significant sources of lead pollution that threaten the health of the people living in those regions. Toxic levels of lead in the human body can trigger both chronic and acute health conditions. Exposure to lead has been associated with developmental defects in children and birth defects in newborns. </a:t>
            </a:r>
          </a:p>
          <a:p>
            <a:pPr fontAlgn="base"/>
            <a:r>
              <a:rPr lang="en-US" b="1" dirty="0"/>
              <a:t> </a:t>
            </a:r>
          </a:p>
          <a:p>
            <a:pPr fontAlgn="base"/>
            <a:r>
              <a:rPr lang="en-US" b="1" dirty="0"/>
              <a:t>Radionuclides</a:t>
            </a:r>
          </a:p>
          <a:p>
            <a:pPr fontAlgn="base"/>
            <a:r>
              <a:rPr lang="en-US" dirty="0"/>
              <a:t>According to Pure Earth, radionuclides are also one of the top six toxic threats in the world. Radionuclides occur in nature and are also artificially created by humans. These radioactive chemicals undergo decay to release radiation and radioactive particles which are highly dangerous to the health of humans and other living creatures. The time taken to decay varies with the nature of the radioactive material. It is thus necessary to handle and store radioactive waste with great caution until it decays completely. Under no circumstances should living creatures be exposed to such disintegrating radionuclides. Some of the biggest sources of radioactive waste are sourced from nuclear reactors and </a:t>
            </a:r>
            <a:r>
              <a:rPr lang="en-US" b="1" u="sng" dirty="0"/>
              <a:t>uranium mining activities</a:t>
            </a:r>
            <a:r>
              <a:rPr lang="en-US" dirty="0"/>
              <a:t>. Although radionuclides can be responsibly used for a number of scientific and medical applications, they are most heavily used in the weapons production and energy industries. Pure Earth estimates that nearly 1 million people are threatened by radionuclide pollution in 91 sites across the world. Exposure to radioactivity triggers lethal diseases like cancers in people. Infant mortality and low-birth weights are common in populations exposed to radioactive pollutants. Other health effects of exposure to radiation include hair loss, fever, nausea, diarrhea, low blood pressure, disorientation, and even death.</a:t>
            </a:r>
          </a:p>
          <a:p>
            <a:pPr fontAlgn="base"/>
            <a:r>
              <a:rPr lang="en-US" b="1" dirty="0"/>
              <a:t> </a:t>
            </a:r>
          </a:p>
          <a:p>
            <a:pPr fontAlgn="base"/>
            <a:r>
              <a:rPr lang="en-US" b="1" dirty="0"/>
              <a:t>Mercury</a:t>
            </a:r>
          </a:p>
          <a:p>
            <a:pPr fontAlgn="base"/>
            <a:r>
              <a:rPr lang="en-US" dirty="0"/>
              <a:t>Nearly 19 million people in the world are at risk from exposure to mercury. The heavy metal occurs in elemental, organic, and inorganic forms. Mercury finds applications in several industries. Products such as dental fillings, thermometers, electrical switches, etc., use mercury. </a:t>
            </a:r>
            <a:r>
              <a:rPr lang="en-US" b="1" u="sng" dirty="0"/>
              <a:t>The process of extraction of gold also uses mercury</a:t>
            </a:r>
            <a:r>
              <a:rPr lang="en-US" dirty="0"/>
              <a:t>. Both natural processes and industrial effluents are a source of mercury in the environment. 450 sites have been identified worldwide by the Toxic Sites Identification Program that relates to high levels of mercury pollution. </a:t>
            </a:r>
            <a:r>
              <a:rPr lang="en-US" b="1" u="sng" dirty="0"/>
              <a:t>Miners and other workers engaged in the gold mining and extraction industry are most at risk from mercury poisoning</a:t>
            </a:r>
            <a:r>
              <a:rPr lang="en-US" dirty="0"/>
              <a:t>. Infants exposed to mercury might have developmental issues. Workplace associated mercury poisoning causes tremor, vision disorders, memory problems, and other health issues in the victims. </a:t>
            </a:r>
          </a:p>
          <a:p>
            <a:pPr fontAlgn="base"/>
            <a:endParaRPr lang="en-US" dirty="0"/>
          </a:p>
        </p:txBody>
      </p:sp>
    </p:spTree>
    <p:extLst>
      <p:ext uri="{BB962C8B-B14F-4D97-AF65-F5344CB8AC3E}">
        <p14:creationId xmlns:p14="http://schemas.microsoft.com/office/powerpoint/2010/main" val="2570810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DB438297-9FE4-44B8-B49B-AF4ABB40A61C}"/>
              </a:ext>
            </a:extLst>
          </p:cNvPr>
          <p:cNvSpPr>
            <a:spLocks noGrp="1"/>
          </p:cNvSpPr>
          <p:nvPr>
            <p:ph type="sldNum" sz="quarter" idx="12"/>
          </p:nvPr>
        </p:nvSpPr>
        <p:spPr/>
        <p:txBody>
          <a:bodyPr/>
          <a:lstStyle/>
          <a:p>
            <a:fld id="{B6F15528-21DE-4FAA-801E-634DDDAF4B2B}" type="slidenum">
              <a:rPr lang="en-US" smtClean="0"/>
              <a:t>13</a:t>
            </a:fld>
            <a:endParaRPr lang="en-US" dirty="0"/>
          </a:p>
        </p:txBody>
      </p:sp>
      <p:sp>
        <p:nvSpPr>
          <p:cNvPr id="3" name="TextBox 2">
            <a:extLst>
              <a:ext uri="{FF2B5EF4-FFF2-40B4-BE49-F238E27FC236}">
                <a16:creationId xmlns:a16="http://schemas.microsoft.com/office/drawing/2014/main" xmlns="" id="{041042DF-7881-43C0-9334-04627CDC242B}"/>
              </a:ext>
            </a:extLst>
          </p:cNvPr>
          <p:cNvSpPr txBox="1"/>
          <p:nvPr/>
        </p:nvSpPr>
        <p:spPr>
          <a:xfrm>
            <a:off x="284956" y="838200"/>
            <a:ext cx="18440400" cy="2031325"/>
          </a:xfrm>
          <a:prstGeom prst="rect">
            <a:avLst/>
          </a:prstGeom>
          <a:noFill/>
        </p:spPr>
        <p:txBody>
          <a:bodyPr wrap="square" rtlCol="0">
            <a:spAutoFit/>
          </a:bodyPr>
          <a:lstStyle/>
          <a:p>
            <a:pPr fontAlgn="base"/>
            <a:r>
              <a:rPr lang="en-US" dirty="0"/>
              <a:t> </a:t>
            </a:r>
          </a:p>
          <a:p>
            <a:pPr fontAlgn="base"/>
            <a:r>
              <a:rPr lang="en-US" b="1" dirty="0"/>
              <a:t>Cadmium</a:t>
            </a:r>
          </a:p>
          <a:p>
            <a:pPr fontAlgn="base"/>
            <a:r>
              <a:rPr lang="en-US" dirty="0"/>
              <a:t>Cadmium has also been enlisted as one of the Top Six Toxic Threats 2015 by Pure Earth. An estimated 5 million people are exposed to cadmium globally. </a:t>
            </a:r>
            <a:r>
              <a:rPr lang="en-US" b="1" u="sng" dirty="0"/>
              <a:t>Cadmium is released by several industrial activities like mining, refining, smelting</a:t>
            </a:r>
            <a:r>
              <a:rPr lang="en-US" dirty="0"/>
              <a:t>, etc. Other activities like waste incineration, fossil fuel burning, etc., also release cadmium into the environment. Acute and chronic exposure to toxic levels of cadmium could result in choking, vomiting, headaches, pulmonary and respiratory diseases, hepatotoxicity, renal failure, etc.</a:t>
            </a:r>
          </a:p>
          <a:p>
            <a:pPr fontAlgn="base"/>
            <a:r>
              <a:rPr lang="en-US" dirty="0"/>
              <a:t> </a:t>
            </a:r>
          </a:p>
        </p:txBody>
      </p:sp>
      <p:pic>
        <p:nvPicPr>
          <p:cNvPr id="11" name="Picture 10" descr="Stop water and air pollution">
            <a:hlinkClick r:id="rId2"/>
            <a:extLst>
              <a:ext uri="{FF2B5EF4-FFF2-40B4-BE49-F238E27FC236}">
                <a16:creationId xmlns:a16="http://schemas.microsoft.com/office/drawing/2014/main" xmlns="" id="{69672FE0-3117-4AAE-BE6D-071580FA44B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13557" y="2895601"/>
            <a:ext cx="1447799" cy="1447800"/>
          </a:xfrm>
          <a:prstGeom prst="rect">
            <a:avLst/>
          </a:prstGeom>
          <a:noFill/>
          <a:ln>
            <a:noFill/>
          </a:ln>
        </p:spPr>
      </p:pic>
      <p:sp>
        <p:nvSpPr>
          <p:cNvPr id="9" name="Rectangle 8">
            <a:extLst>
              <a:ext uri="{FF2B5EF4-FFF2-40B4-BE49-F238E27FC236}">
                <a16:creationId xmlns:a16="http://schemas.microsoft.com/office/drawing/2014/main" xmlns="" id="{0076237F-7255-49FE-BEE5-607ECA96FAC9}"/>
              </a:ext>
            </a:extLst>
          </p:cNvPr>
          <p:cNvSpPr/>
          <p:nvPr/>
        </p:nvSpPr>
        <p:spPr>
          <a:xfrm>
            <a:off x="2037557" y="3124201"/>
            <a:ext cx="12218194" cy="77450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i="1" u="sng" dirty="0">
                <a:solidFill>
                  <a:srgbClr val="0070C0"/>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xmlns="" val="tx"/>
                    </a:ext>
                  </a:extLst>
                </a:hlinkClick>
              </a:rPr>
              <a:t>https://www.waterairpollution.org/causes-of-water-pollution/mining</a:t>
            </a:r>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xmlns="" id="{952A49F3-80DF-4047-AB69-F5A60D4911A5}"/>
              </a:ext>
            </a:extLst>
          </p:cNvPr>
          <p:cNvSpPr txBox="1"/>
          <p:nvPr/>
        </p:nvSpPr>
        <p:spPr>
          <a:xfrm>
            <a:off x="513558" y="4369477"/>
            <a:ext cx="17199460" cy="5355312"/>
          </a:xfrm>
          <a:prstGeom prst="rect">
            <a:avLst/>
          </a:prstGeom>
          <a:noFill/>
        </p:spPr>
        <p:txBody>
          <a:bodyPr wrap="square" rtlCol="0">
            <a:spAutoFit/>
          </a:bodyPr>
          <a:lstStyle/>
          <a:p>
            <a:pPr fontAlgn="base"/>
            <a:r>
              <a:rPr lang="en-US" b="1"/>
              <a:t>Here are the kinds of mining activities with the most water pollution</a:t>
            </a:r>
          </a:p>
          <a:p>
            <a:pPr lvl="0" fontAlgn="base"/>
            <a:r>
              <a:rPr lang="en-US" b="1"/>
              <a:t>Water pollution is caused by heavy metals</a:t>
            </a:r>
            <a:r>
              <a:rPr lang="en-US"/>
              <a:t> or their leaching. It happens when certain metals such as cobalt, lead, copper, arsenic, zinc or cadmium, which can enter the food chain and significantly affect our health, establish contact with the nearby liquids. Those which are subject to leaching are washed away and reach even farther destinations.</a:t>
            </a:r>
          </a:p>
          <a:p>
            <a:pPr lvl="0" fontAlgn="base"/>
            <a:r>
              <a:rPr lang="en-US" b="1"/>
              <a:t>Acid mine drainage</a:t>
            </a:r>
            <a:r>
              <a:rPr lang="en-US"/>
              <a:t> is the thing which happens when the sulphides contained in some rock are exposed to air and generate H2SO4. If it is present in the liquid that we use for drinking or other activities, H2SO4 exercises a toxic harm on the aquatic creatures and cannot be removed easily. In the cases in which the concentration of acid in the water gets to a certain point, it causes the emergence of the proteobacteria Thiobacillus ferroxidans which, in turn, hastens the oxidation.</a:t>
            </a:r>
            <a:br>
              <a:rPr lang="en-US"/>
            </a:br>
            <a:r>
              <a:rPr lang="en-US"/>
              <a:t>Provided there is exposure to air or aquatic resources, the leaching of sulphides will carry on. Hundred of years, even millennia may have to pass until they disappear from the local basins. However, the sulphides may also find their way to more distant rivers and lakes, making their condition poorer. The animals living there are damaged or killed off, and the people are prevented from the opportunity to use the aquatic basins as drinking or other useful resources.</a:t>
            </a:r>
          </a:p>
          <a:p>
            <a:pPr lvl="0" fontAlgn="base"/>
            <a:r>
              <a:rPr lang="en-US" b="1"/>
              <a:t>Processing chemicals pollution</a:t>
            </a:r>
            <a:r>
              <a:rPr lang="en-US"/>
              <a:t>. It is triggered after certain chemicals ,which the mining companies use so as to divide the core and the minerals, such as sulphuric acid or cyanide, escape the mine and find their way to the closely situated aquatic areas. These toxic components are detrimental to both people and animals.</a:t>
            </a:r>
          </a:p>
          <a:p>
            <a:pPr lvl="0" fontAlgn="base"/>
            <a:r>
              <a:rPr lang="en-US" b="1"/>
              <a:t>Sedimentation and erosion</a:t>
            </a:r>
            <a:r>
              <a:rPr lang="en-US"/>
              <a:t>. The mining activities are connected with various other processes. Infrastructure is necessary so as the mine to be reachable, pits are open for the purpose of extraction. This is not something which has no effect on the surrounding area. The soil and rocks are affected quite negatively. If there are appropriate supervision and prevention activities performed, the consequences may not be so serious. However, if not, the chemicals reach lakes and rivers and greatly diminish their quality. Riverbeds may be clogged by the sediment and the animal species and the vegetation may be deprived of access to oxygen.</a:t>
            </a:r>
          </a:p>
          <a:p>
            <a:r>
              <a:rPr lang="en-US"/>
              <a:t> </a:t>
            </a:r>
          </a:p>
        </p:txBody>
      </p:sp>
    </p:spTree>
    <p:extLst>
      <p:ext uri="{BB962C8B-B14F-4D97-AF65-F5344CB8AC3E}">
        <p14:creationId xmlns:p14="http://schemas.microsoft.com/office/powerpoint/2010/main" val="2589200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6C16623D-6924-4E96-92B3-C407FBAB7BBB}"/>
              </a:ext>
            </a:extLst>
          </p:cNvPr>
          <p:cNvSpPr>
            <a:spLocks noGrp="1"/>
          </p:cNvSpPr>
          <p:nvPr>
            <p:ph type="sldNum" sz="quarter" idx="12"/>
          </p:nvPr>
        </p:nvSpPr>
        <p:spPr/>
        <p:txBody>
          <a:bodyPr/>
          <a:lstStyle/>
          <a:p>
            <a:fld id="{B6F15528-21DE-4FAA-801E-634DDDAF4B2B}" type="slidenum">
              <a:rPr lang="en-US" smtClean="0"/>
              <a:t>14</a:t>
            </a:fld>
            <a:r>
              <a:rPr lang="en-US" dirty="0"/>
              <a:t> 	</a:t>
            </a:r>
          </a:p>
        </p:txBody>
      </p:sp>
      <p:sp>
        <p:nvSpPr>
          <p:cNvPr id="3" name="Rectangle 2">
            <a:extLst>
              <a:ext uri="{FF2B5EF4-FFF2-40B4-BE49-F238E27FC236}">
                <a16:creationId xmlns:a16="http://schemas.microsoft.com/office/drawing/2014/main" xmlns="" id="{97CF047F-DB89-4F6D-B5C2-E014DE396FFA}"/>
              </a:ext>
            </a:extLst>
          </p:cNvPr>
          <p:cNvSpPr/>
          <p:nvPr/>
        </p:nvSpPr>
        <p:spPr>
          <a:xfrm>
            <a:off x="208757" y="228601"/>
            <a:ext cx="5029200" cy="761999"/>
          </a:xfrm>
          <a:prstGeom prst="rect">
            <a:avLst/>
          </a:prstGeom>
        </p:spPr>
        <p:txBody>
          <a:bodyPr wrap="square">
            <a:spAutoFit/>
          </a:bodyPr>
          <a:lstStyle/>
          <a:p>
            <a:pPr>
              <a:lnSpc>
                <a:spcPct val="107000"/>
              </a:lnSpc>
              <a:spcAft>
                <a:spcPts val="800"/>
              </a:spcAft>
            </a:pPr>
            <a:r>
              <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r>
              <a:rPr lang="en-US" i="1" u="sng" dirty="0">
                <a:solidFill>
                  <a:srgbClr val="0070C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xmlns="" val="tx"/>
                    </a:ext>
                  </a:extLst>
                </a:hlinkClick>
              </a:rPr>
              <a:t>https://www.worldwildlife.org/threats/pollution</a:t>
            </a:r>
            <a:endParaRPr lang="en-US" dirty="0">
              <a:solidFill>
                <a:srgbClr val="0070C0"/>
              </a:solidFill>
            </a:endParaRPr>
          </a:p>
        </p:txBody>
      </p:sp>
      <p:pic>
        <p:nvPicPr>
          <p:cNvPr id="4" name="Picture 3">
            <a:extLst>
              <a:ext uri="{FF2B5EF4-FFF2-40B4-BE49-F238E27FC236}">
                <a16:creationId xmlns:a16="http://schemas.microsoft.com/office/drawing/2014/main" xmlns="" id="{AD503A63-7A33-40CF-BF19-1A9B81AA1AF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226219" y="590550"/>
            <a:ext cx="1596390" cy="800100"/>
          </a:xfrm>
          <a:prstGeom prst="rect">
            <a:avLst/>
          </a:prstGeom>
        </p:spPr>
      </p:pic>
      <p:sp>
        <p:nvSpPr>
          <p:cNvPr id="6" name="TextBox 5">
            <a:extLst>
              <a:ext uri="{FF2B5EF4-FFF2-40B4-BE49-F238E27FC236}">
                <a16:creationId xmlns:a16="http://schemas.microsoft.com/office/drawing/2014/main" xmlns="" id="{902C61D3-9714-4168-8C61-F85707354E93}"/>
              </a:ext>
            </a:extLst>
          </p:cNvPr>
          <p:cNvSpPr txBox="1"/>
          <p:nvPr/>
        </p:nvSpPr>
        <p:spPr>
          <a:xfrm>
            <a:off x="208757" y="1390650"/>
            <a:ext cx="18211799" cy="3693319"/>
          </a:xfrm>
          <a:prstGeom prst="rect">
            <a:avLst/>
          </a:prstGeom>
          <a:noFill/>
        </p:spPr>
        <p:txBody>
          <a:bodyPr wrap="square" rtlCol="0">
            <a:spAutoFit/>
          </a:bodyPr>
          <a:lstStyle/>
          <a:p>
            <a:pPr fontAlgn="base"/>
            <a:r>
              <a:rPr lang="en-US" dirty="0"/>
              <a:t>Look at any ecosystem and there could be multiple forms of contamination—streams full of toxic chemicals from industrial processes, rivers overloaded with nutrients from farms, trash blowing away from landfills, city skies covered in smog. Even landscapes that appear pristine can experience the effects of pollution sources located hundreds or thousands of miles away.</a:t>
            </a:r>
          </a:p>
          <a:p>
            <a:pPr fontAlgn="base"/>
            <a:r>
              <a:rPr lang="en-US" dirty="0"/>
              <a:t>Pollution may muddy landscapes, poison soils and waterways, or kill plants and animals. Humans are also regularly harmed by pollution. Long-term exposure to air pollution, for example, can lead to chronic respiratory disease, lung cancer and other diseases. Toxic chemicals that accumulate in top predators can make some species unsafe to eat. More than one billion people lack access to clean water and 2.4 billion don’t have adequate sanitation, putting them at risk of contracting deadly diseases.</a:t>
            </a:r>
          </a:p>
          <a:p>
            <a:pPr fontAlgn="base"/>
            <a:r>
              <a:rPr lang="en-US" dirty="0"/>
              <a:t> </a:t>
            </a:r>
          </a:p>
          <a:p>
            <a:pPr fontAlgn="base"/>
            <a:r>
              <a:rPr lang="en-US" b="1" cap="all" dirty="0"/>
              <a:t>TOXIC CHEMICALS</a:t>
            </a:r>
            <a:endParaRPr lang="en-US" b="1" dirty="0"/>
          </a:p>
          <a:p>
            <a:pPr fontAlgn="base"/>
            <a:r>
              <a:rPr lang="en-US" dirty="0"/>
              <a:t>By 2000, the world’s chemical production had increased 400 fold since 1930. Chemicals have made much of modern life possible, but they’ve also contaminated landscapes around the world. They can travel great distances by air or accumulate in the bodies of animals and humans who absorb chemicals through the skin or ingest them in food or water. While some chemicals may be harmless, others can cause damage. Increasingly, there is particular concern lately about three types of chemicals: chemicals that persist in the environment and accumulate in the bodies of wildlife and people, endocrine disruptors that can interfere with hormones, and chemicals that cause cancer or damage DNA.</a:t>
            </a:r>
          </a:p>
        </p:txBody>
      </p:sp>
      <p:sp>
        <p:nvSpPr>
          <p:cNvPr id="7" name="TextBox 6">
            <a:extLst>
              <a:ext uri="{FF2B5EF4-FFF2-40B4-BE49-F238E27FC236}">
                <a16:creationId xmlns:a16="http://schemas.microsoft.com/office/drawing/2014/main" xmlns="" id="{67624716-9E98-4896-B363-C362F8D126EC}"/>
              </a:ext>
            </a:extLst>
          </p:cNvPr>
          <p:cNvSpPr txBox="1"/>
          <p:nvPr/>
        </p:nvSpPr>
        <p:spPr>
          <a:xfrm flipH="1">
            <a:off x="208757" y="5257800"/>
            <a:ext cx="17983199" cy="3139321"/>
          </a:xfrm>
          <a:prstGeom prst="rect">
            <a:avLst/>
          </a:prstGeom>
          <a:noFill/>
        </p:spPr>
        <p:txBody>
          <a:bodyPr wrap="square" rtlCol="0">
            <a:spAutoFit/>
          </a:bodyPr>
          <a:lstStyle/>
          <a:p>
            <a:pPr fontAlgn="base"/>
            <a:r>
              <a:rPr lang="en-US" b="1" cap="all" dirty="0"/>
              <a:t>PREDATORS FULL OF POLLUTANTS</a:t>
            </a:r>
            <a:endParaRPr lang="en-US" b="1" dirty="0"/>
          </a:p>
          <a:p>
            <a:pPr fontAlgn="base"/>
            <a:r>
              <a:rPr lang="en-US" dirty="0"/>
              <a:t>When toxic chemicals and metals enter the environment, organisms may absorb them through their skin or ingest them in their food or water. Animals higher in the food chain accumulate these toxins in higher and higher concentrations, a process called biomagnification. Top predators—including fish, birds, and mammals—can have much higher levels of these toxins in their bodies, making them more likely to experience the diseases, birth defects, genetic mutations, and other deleterious effects of these poisons.</a:t>
            </a:r>
          </a:p>
          <a:p>
            <a:pPr fontAlgn="base"/>
            <a:r>
              <a:rPr lang="en-US" dirty="0"/>
              <a:t> 	 	</a:t>
            </a:r>
          </a:p>
          <a:p>
            <a:pPr fontAlgn="base"/>
            <a:r>
              <a:rPr lang="en-US" b="1" cap="all" dirty="0"/>
              <a:t>OCEAN GARBAGE PATCHES</a:t>
            </a:r>
            <a:endParaRPr lang="en-US" b="1" dirty="0"/>
          </a:p>
          <a:p>
            <a:pPr fontAlgn="base"/>
            <a:r>
              <a:rPr lang="en-US" dirty="0"/>
              <a:t>Plastics and other marine debris that can float may persist in the oceans for years, traveling the currents. Some of this material accumulates in the centers of ocean gyres, creating great garbage patches. The term “garbage patch” brings to mind floating islands of trash, but little of the debris can be seen on the surface. Garbage patches, instead, are areas where concentrations of flotsam and jetsam, mostly small pieces of plastic, are particularly high. This litter can distribute toxic chemicals throughout the oceans, snag and tear corals, and harm animals if they ingest pieces of plastic or become entangled in the debris.</a:t>
            </a:r>
          </a:p>
        </p:txBody>
      </p:sp>
    </p:spTree>
    <p:extLst>
      <p:ext uri="{BB962C8B-B14F-4D97-AF65-F5344CB8AC3E}">
        <p14:creationId xmlns:p14="http://schemas.microsoft.com/office/powerpoint/2010/main" val="231553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4B3F4358-C367-4D24-92B6-9FF7D5A14BAC}"/>
              </a:ext>
            </a:extLst>
          </p:cNvPr>
          <p:cNvSpPr>
            <a:spLocks noGrp="1"/>
          </p:cNvSpPr>
          <p:nvPr>
            <p:ph type="sldNum" sz="quarter" idx="12"/>
          </p:nvPr>
        </p:nvSpPr>
        <p:spPr/>
        <p:txBody>
          <a:bodyPr/>
          <a:lstStyle/>
          <a:p>
            <a:fld id="{B6F15528-21DE-4FAA-801E-634DDDAF4B2B}" type="slidenum">
              <a:rPr lang="en-US" smtClean="0"/>
              <a:t>15</a:t>
            </a:fld>
            <a:endParaRPr lang="en-US" dirty="0"/>
          </a:p>
        </p:txBody>
      </p:sp>
      <p:sp>
        <p:nvSpPr>
          <p:cNvPr id="3" name="TextBox 2">
            <a:extLst>
              <a:ext uri="{FF2B5EF4-FFF2-40B4-BE49-F238E27FC236}">
                <a16:creationId xmlns:a16="http://schemas.microsoft.com/office/drawing/2014/main" xmlns="" id="{9E64A0B7-CF55-409D-8DFE-E5B82710E078}"/>
              </a:ext>
            </a:extLst>
          </p:cNvPr>
          <p:cNvSpPr txBox="1"/>
          <p:nvPr/>
        </p:nvSpPr>
        <p:spPr>
          <a:xfrm>
            <a:off x="437356" y="609600"/>
            <a:ext cx="17526000" cy="5909310"/>
          </a:xfrm>
          <a:prstGeom prst="rect">
            <a:avLst/>
          </a:prstGeom>
          <a:noFill/>
        </p:spPr>
        <p:txBody>
          <a:bodyPr wrap="square" rtlCol="0">
            <a:spAutoFit/>
          </a:bodyPr>
          <a:lstStyle/>
          <a:p>
            <a:pPr fontAlgn="base"/>
            <a:r>
              <a:rPr lang="en-US" i="1" dirty="0">
                <a:solidFill>
                  <a:srgbClr val="0070C0"/>
                </a:solidFill>
              </a:rPr>
              <a:t>https://wwf.panda.org/knowledge_hub/endangered_species/cetaceans/threats/pollution/</a:t>
            </a:r>
            <a:endParaRPr lang="en-US" dirty="0">
              <a:solidFill>
                <a:srgbClr val="0070C0"/>
              </a:solidFill>
            </a:endParaRPr>
          </a:p>
          <a:p>
            <a:pPr fontAlgn="base"/>
            <a:r>
              <a:rPr lang="en-US" dirty="0"/>
              <a:t>Pollution and toxics</a:t>
            </a:r>
          </a:p>
          <a:p>
            <a:pPr fontAlgn="base"/>
            <a:r>
              <a:rPr lang="en-US" b="1" dirty="0"/>
              <a:t>Toxic chemicals and heavy metals in arctic ecosystems work their way up through the food chain. </a:t>
            </a:r>
            <a:br>
              <a:rPr lang="en-US" b="1" dirty="0"/>
            </a:br>
            <a:r>
              <a:rPr lang="en-US" b="1" dirty="0"/>
              <a:t/>
            </a:r>
            <a:br>
              <a:rPr lang="en-US" b="1" dirty="0"/>
            </a:br>
            <a:r>
              <a:rPr lang="en-US" dirty="0"/>
              <a:t>Studies of whale and dolphin tissues from around the world show significant levels of persistent organic pollutants (POPs) and endocrine disrupting chemicals (EDCs). In some cases, levels of these chemicals are high enough to cause damage to both reproductive and immune systems.</a:t>
            </a:r>
          </a:p>
          <a:p>
            <a:pPr fontAlgn="base"/>
            <a:r>
              <a:rPr lang="en-US" dirty="0"/>
              <a:t>Mining, metal processing, burning fossil fuels and dumping waste all increase the level of metals transported by ocean and air currents to the Arctic. They do not degrade. In fact microorganisms convert inorganic mercury, for example, into methyl mercury, a fat-soluble molecule that easily passes through cell membranes, accumulates in animals, and spreads throughout the food web.</a:t>
            </a:r>
            <a:br>
              <a:rPr lang="en-US" dirty="0"/>
            </a:br>
            <a:r>
              <a:rPr lang="en-US" dirty="0"/>
              <a:t/>
            </a:r>
            <a:br>
              <a:rPr lang="en-US" dirty="0"/>
            </a:br>
            <a:r>
              <a:rPr lang="en-US" dirty="0"/>
              <a:t>For more on toxics in the Arctic, visit the </a:t>
            </a:r>
            <a:r>
              <a:rPr lang="en-US" dirty="0" err="1"/>
              <a:t>The</a:t>
            </a:r>
            <a:r>
              <a:rPr lang="en-US" dirty="0"/>
              <a:t> Arctic Monitoring and Assessment </a:t>
            </a:r>
            <a:r>
              <a:rPr lang="en-US" dirty="0" smtClean="0"/>
              <a:t>Programmed </a:t>
            </a:r>
            <a:r>
              <a:rPr lang="en-US" dirty="0"/>
              <a:t>(AMAP) website.</a:t>
            </a:r>
            <a:br>
              <a:rPr lang="en-US" dirty="0"/>
            </a:br>
            <a:r>
              <a:rPr lang="en-US" dirty="0"/>
              <a:t/>
            </a:r>
            <a:br>
              <a:rPr lang="en-US" dirty="0"/>
            </a:br>
            <a:r>
              <a:rPr lang="en-US" dirty="0"/>
              <a:t>Mercury is a nerve toxin that has a major impact on the brain, particularly in growing fetus and juvenile. Mercury can also damage reproduction in mammals by interfering with sperm formation. Neurological and reproductive effects have also been seen in birds. In fish, its effects also include a decreased sense of smell, damage to gills, blindness and changes in the ability to absorb nutrients in the intestines. </a:t>
            </a:r>
            <a:br>
              <a:rPr lang="en-US" dirty="0"/>
            </a:br>
            <a:endParaRPr lang="en-US" dirty="0"/>
          </a:p>
          <a:p>
            <a:pPr fontAlgn="base"/>
            <a:endParaRPr lang="en-US" dirty="0">
              <a:solidFill>
                <a:srgbClr val="0070C0"/>
              </a:solidFill>
            </a:endParaRPr>
          </a:p>
          <a:p>
            <a:pPr fontAlgn="base"/>
            <a:r>
              <a:rPr lang="en-US" b="1" i="1" u="sng" dirty="0">
                <a:solidFill>
                  <a:srgbClr val="0070C0"/>
                </a:solidFill>
                <a:hlinkClick r:id="rId2">
                  <a:extLst>
                    <a:ext uri="{A12FA001-AC4F-418D-AE19-62706E023703}">
                      <ahyp:hlinkClr xmlns:ahyp="http://schemas.microsoft.com/office/drawing/2018/hyperlinkcolor" xmlns="" val="tx"/>
                    </a:ext>
                  </a:extLst>
                </a:hlinkClick>
              </a:rPr>
              <a:t>https://www.rt.com/news/cyanide-gold-romania-protest-585/</a:t>
            </a:r>
            <a:endParaRPr lang="en-US" dirty="0">
              <a:solidFill>
                <a:srgbClr val="0070C0"/>
              </a:solidFill>
            </a:endParaRPr>
          </a:p>
          <a:p>
            <a:pPr fontAlgn="base"/>
            <a:r>
              <a:rPr lang="en-US" b="1" dirty="0"/>
              <a:t>Cyanide pollution fears: Thousands of Romanians protest ‘biggest in Europe’ gold mine</a:t>
            </a:r>
            <a:endParaRPr lang="en-US" dirty="0"/>
          </a:p>
          <a:p>
            <a:pPr fontAlgn="base"/>
            <a:r>
              <a:rPr lang="en-US" dirty="0"/>
              <a:t>Massive protests are gripping Romania against the government’s controversial decision to pave the way for a Canadian firm to build Europe’s largest opencast gold mine – which many fear may lead to an environmental disaster.</a:t>
            </a:r>
          </a:p>
        </p:txBody>
      </p:sp>
      <p:pic>
        <p:nvPicPr>
          <p:cNvPr id="5" name="Picture 4">
            <a:extLst>
              <a:ext uri="{FF2B5EF4-FFF2-40B4-BE49-F238E27FC236}">
                <a16:creationId xmlns:a16="http://schemas.microsoft.com/office/drawing/2014/main" xmlns="" id="{DFE56B04-5E51-40FE-96E7-B83F0855B94E}"/>
              </a:ext>
            </a:extLst>
          </p:cNvPr>
          <p:cNvPicPr/>
          <p:nvPr/>
        </p:nvPicPr>
        <p:blipFill>
          <a:blip r:embed="rId3">
            <a:extLst>
              <a:ext uri="{28A0092B-C50C-407E-A947-70E740481C1C}">
                <a14:useLocalDpi xmlns:a14="http://schemas.microsoft.com/office/drawing/2010/main" val="0"/>
              </a:ext>
            </a:extLst>
          </a:blip>
          <a:stretch>
            <a:fillRect/>
          </a:stretch>
        </p:blipFill>
        <p:spPr>
          <a:xfrm>
            <a:off x="589756" y="7696200"/>
            <a:ext cx="3200400" cy="1447800"/>
          </a:xfrm>
          <a:prstGeom prst="rect">
            <a:avLst/>
          </a:prstGeom>
        </p:spPr>
      </p:pic>
      <p:sp>
        <p:nvSpPr>
          <p:cNvPr id="6" name="TextBox 5">
            <a:extLst>
              <a:ext uri="{FF2B5EF4-FFF2-40B4-BE49-F238E27FC236}">
                <a16:creationId xmlns:a16="http://schemas.microsoft.com/office/drawing/2014/main" xmlns="" id="{4A4F6373-9E29-4F62-A681-227DD3666DD4}"/>
              </a:ext>
            </a:extLst>
          </p:cNvPr>
          <p:cNvSpPr txBox="1"/>
          <p:nvPr/>
        </p:nvSpPr>
        <p:spPr>
          <a:xfrm>
            <a:off x="513556" y="9220200"/>
            <a:ext cx="17966906" cy="923330"/>
          </a:xfrm>
          <a:prstGeom prst="rect">
            <a:avLst/>
          </a:prstGeom>
          <a:noFill/>
        </p:spPr>
        <p:txBody>
          <a:bodyPr wrap="none" rtlCol="0">
            <a:spAutoFit/>
          </a:bodyPr>
          <a:lstStyle/>
          <a:p>
            <a:pPr fontAlgn="base"/>
            <a:r>
              <a:rPr lang="en-US" dirty="0"/>
              <a:t>Protesters march during the eight day of demonstrations in Bucharest against the Rosia Montana Gold Corporation (RMGC), a Canadian gold mine project using cyanide</a:t>
            </a:r>
          </a:p>
          <a:p>
            <a:r>
              <a:rPr lang="en-US" dirty="0"/>
              <a:t> </a:t>
            </a:r>
          </a:p>
          <a:p>
            <a:endParaRPr lang="en-US" dirty="0"/>
          </a:p>
        </p:txBody>
      </p:sp>
      <p:sp>
        <p:nvSpPr>
          <p:cNvPr id="7" name="TextBox 6">
            <a:extLst>
              <a:ext uri="{FF2B5EF4-FFF2-40B4-BE49-F238E27FC236}">
                <a16:creationId xmlns:a16="http://schemas.microsoft.com/office/drawing/2014/main" xmlns="" id="{D1BA80BD-F579-4BDB-AB81-78435A496A85}"/>
              </a:ext>
            </a:extLst>
          </p:cNvPr>
          <p:cNvSpPr txBox="1"/>
          <p:nvPr/>
        </p:nvSpPr>
        <p:spPr>
          <a:xfrm>
            <a:off x="437356" y="6477000"/>
            <a:ext cx="17297400" cy="1200329"/>
          </a:xfrm>
          <a:prstGeom prst="rect">
            <a:avLst/>
          </a:prstGeom>
          <a:noFill/>
        </p:spPr>
        <p:txBody>
          <a:bodyPr wrap="square" rtlCol="0">
            <a:spAutoFit/>
          </a:bodyPr>
          <a:lstStyle/>
          <a:p>
            <a:pPr fontAlgn="base"/>
            <a:r>
              <a:rPr lang="en-US" dirty="0"/>
              <a:t>Cyanide is widely used by the mining industry to assist in the extraction of gold from ore. However, there are two main risks associated with the process: the possibility of cyanide leaching into soil and groundwater at toxic concentrations, and catastrophic spills which may lead to flooding an ecosystem with toxic levels of cyanide.</a:t>
            </a:r>
          </a:p>
          <a:p>
            <a:pPr fontAlgn="base"/>
            <a:endParaRPr lang="en-US" dirty="0"/>
          </a:p>
        </p:txBody>
      </p:sp>
    </p:spTree>
    <p:extLst>
      <p:ext uri="{BB962C8B-B14F-4D97-AF65-F5344CB8AC3E}">
        <p14:creationId xmlns:p14="http://schemas.microsoft.com/office/powerpoint/2010/main" val="3851897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1568</TotalTime>
  <Words>1864</Words>
  <Application>Microsoft Office PowerPoint</Application>
  <PresentationFormat>Personalizzato</PresentationFormat>
  <Paragraphs>139</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Wood Type</vt:lpstr>
      <vt:lpstr>FDL TECHNOLOGY</vt:lpstr>
      <vt:lpstr>What are we doing to our environment?</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FDL = Zero environmental impact  with no chemicals and no waste   IT IS TIME to save the environment for our children.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PECULIARITIES FDL MINING 2_2</dc:title>
  <dc:creator>Tom Enstice</dc:creator>
  <cp:lastModifiedBy>Barbotto</cp:lastModifiedBy>
  <cp:revision>46</cp:revision>
  <cp:lastPrinted>2019-03-13T18:09:47Z</cp:lastPrinted>
  <dcterms:created xsi:type="dcterms:W3CDTF">2019-03-13T15:53:21Z</dcterms:created>
  <dcterms:modified xsi:type="dcterms:W3CDTF">2022-12-27T17:57:46Z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2019-01-18T00:00:00Z</vt:filetime>
  </property>
  <property fmtid="{D5CDD505-2E9C-101B-9397-08002B2CF9AE}" pid="3" name="Creator">
    <vt:lpwstr>Pages</vt:lpwstr>
  </property>
  <property fmtid="{D5CDD505-2E9C-101B-9397-08002B2CF9AE}" pid="4" name="LastSaved">
    <vt:filetime>2019-03-13T00:00:00Z</vt:filetime>
  </property>
</Properties>
</file>